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6" r:id="rId5"/>
    <p:sldId id="260" r:id="rId6"/>
    <p:sldId id="259" r:id="rId7"/>
    <p:sldId id="261" r:id="rId8"/>
    <p:sldId id="284" r:id="rId9"/>
    <p:sldId id="287" r:id="rId10"/>
    <p:sldId id="264" r:id="rId11"/>
    <p:sldId id="266" r:id="rId12"/>
    <p:sldId id="267" r:id="rId13"/>
    <p:sldId id="268" r:id="rId14"/>
    <p:sldId id="269" r:id="rId15"/>
    <p:sldId id="288" r:id="rId16"/>
    <p:sldId id="290" r:id="rId17"/>
    <p:sldId id="270" r:id="rId18"/>
    <p:sldId id="271" r:id="rId19"/>
    <p:sldId id="289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92" r:id="rId28"/>
    <p:sldId id="293" r:id="rId29"/>
    <p:sldId id="291" r:id="rId30"/>
    <p:sldId id="294" r:id="rId31"/>
    <p:sldId id="295" r:id="rId32"/>
    <p:sldId id="296" r:id="rId33"/>
    <p:sldId id="297" r:id="rId34"/>
    <p:sldId id="29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45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8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1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4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5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8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5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9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5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57F8-3EAC-4DFB-AE5F-07A13F9545F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883A0-D787-4F46-BC5C-7720FE975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50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ilovesoft.kr/userp.php?id=3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9892" y="1285103"/>
            <a:ext cx="4738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CRM </a:t>
            </a:r>
            <a:r>
              <a:rPr lang="ko-KR" altLang="en-US" sz="3600" smtClean="0"/>
              <a:t>프로그램 기획서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5142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2-2.</a:t>
            </a:r>
            <a:r>
              <a:rPr lang="ko-KR" altLang="en-US" smtClean="0"/>
              <a:t>자료검색</a:t>
            </a:r>
            <a:endParaRPr lang="en-US" altLang="ko-KR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57" y="1637509"/>
            <a:ext cx="3663604" cy="45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2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2-3.</a:t>
            </a:r>
            <a:r>
              <a:rPr lang="ko-KR" altLang="en-US" smtClean="0"/>
              <a:t>문자내역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0" y="2063062"/>
            <a:ext cx="8004435" cy="45024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84" y="2063062"/>
            <a:ext cx="3340939" cy="303787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3616411" y="2710249"/>
            <a:ext cx="4909751" cy="1334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7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2-4.</a:t>
            </a:r>
            <a:r>
              <a:rPr lang="ko-KR" altLang="en-US" smtClean="0"/>
              <a:t>통계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6" y="1717588"/>
            <a:ext cx="8962768" cy="50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2-5.</a:t>
            </a:r>
            <a:r>
              <a:rPr lang="ko-KR" altLang="en-US" smtClean="0"/>
              <a:t>엑셀로 저장</a:t>
            </a:r>
            <a:endParaRPr lang="en-US" altLang="ko-KR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88" y="2223057"/>
            <a:ext cx="2985256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3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0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2-6.</a:t>
            </a:r>
            <a:r>
              <a:rPr lang="ko-KR" altLang="en-US" smtClean="0"/>
              <a:t>엑셀자료 가져오기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70" y="2344094"/>
            <a:ext cx="3732385" cy="34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2-7. </a:t>
            </a:r>
            <a:r>
              <a:rPr lang="ko-KR" altLang="en-US" smtClean="0"/>
              <a:t>자료저장하기</a:t>
            </a:r>
            <a:r>
              <a:rPr lang="en-US" altLang="ko-KR" smtClean="0"/>
              <a:t>(</a:t>
            </a:r>
            <a:r>
              <a:rPr lang="ko-KR" altLang="en-US" smtClean="0"/>
              <a:t>백업</a:t>
            </a:r>
            <a:r>
              <a:rPr lang="en-US" altLang="ko-KR"/>
              <a:t>)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31" y="2131154"/>
            <a:ext cx="43148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2-8. </a:t>
            </a:r>
            <a:r>
              <a:rPr lang="ko-KR" altLang="en-US" smtClean="0"/>
              <a:t>자료가져오기</a:t>
            </a:r>
            <a:r>
              <a:rPr lang="en-US" altLang="ko-KR" smtClean="0"/>
              <a:t>(</a:t>
            </a:r>
            <a:r>
              <a:rPr lang="ko-KR" altLang="en-US" smtClean="0"/>
              <a:t>복구</a:t>
            </a:r>
            <a:r>
              <a:rPr lang="en-US" altLang="ko-KR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03" y="1861622"/>
            <a:ext cx="4314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7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업무관리 </a:t>
            </a:r>
            <a:r>
              <a:rPr lang="en-US" altLang="ko-KR" smtClean="0"/>
              <a:t>-&gt; 3-1.</a:t>
            </a:r>
            <a:r>
              <a:rPr lang="ko-KR" altLang="en-US" smtClean="0"/>
              <a:t>업무일지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69" y="1741273"/>
            <a:ext cx="8979243" cy="50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1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업무관리 </a:t>
            </a:r>
            <a:r>
              <a:rPr lang="en-US" altLang="ko-KR" smtClean="0"/>
              <a:t>-&gt; 3-2.</a:t>
            </a:r>
            <a:r>
              <a:rPr lang="ko-KR" altLang="en-US" smtClean="0"/>
              <a:t>일정관리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98" y="1708320"/>
            <a:ext cx="8935312" cy="50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9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7" y="2026612"/>
            <a:ext cx="7534874" cy="423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업무관리 </a:t>
            </a:r>
            <a:r>
              <a:rPr lang="en-US" altLang="ko-KR" smtClean="0"/>
              <a:t>-&gt; 3-3.</a:t>
            </a:r>
            <a:r>
              <a:rPr lang="ko-KR" altLang="en-US" smtClean="0"/>
              <a:t>매출관리</a:t>
            </a:r>
            <a:endParaRPr lang="en-US" altLang="ko-KR" smtClean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752257" y="724930"/>
            <a:ext cx="7386727" cy="2097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5416" y="2822833"/>
            <a:ext cx="540154" cy="18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88" y="636203"/>
            <a:ext cx="3166756" cy="27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2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1. </a:t>
            </a:r>
            <a:r>
              <a:rPr lang="ko-KR" altLang="en-US" sz="3600" smtClean="0"/>
              <a:t>개요</a:t>
            </a:r>
            <a:endParaRPr lang="ko-KR" altLang="en-US" sz="3600"/>
          </a:p>
        </p:txBody>
      </p:sp>
      <p:sp>
        <p:nvSpPr>
          <p:cNvPr id="2" name="TextBox 1"/>
          <p:cNvSpPr txBox="1"/>
          <p:nvPr/>
        </p:nvSpPr>
        <p:spPr>
          <a:xfrm>
            <a:off x="1002354" y="1359242"/>
            <a:ext cx="584807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- </a:t>
            </a:r>
            <a:r>
              <a:rPr lang="ko-KR" altLang="en-US" sz="1400" smtClean="0"/>
              <a:t>프로그램 명</a:t>
            </a:r>
            <a:r>
              <a:rPr lang="en-US" altLang="ko-KR" sz="1400" smtClean="0"/>
              <a:t>: </a:t>
            </a:r>
            <a:r>
              <a:rPr lang="ko-KR" altLang="en-US" sz="1400" smtClean="0"/>
              <a:t>디비머신 </a:t>
            </a:r>
            <a:r>
              <a:rPr lang="en-US" altLang="ko-KR" sz="1400" smtClean="0"/>
              <a:t>(DB Machine)</a:t>
            </a:r>
          </a:p>
          <a:p>
            <a:endParaRPr lang="en-US" altLang="ko-KR" sz="1400"/>
          </a:p>
          <a:p>
            <a:r>
              <a:rPr lang="en-US" altLang="ko-KR" sz="1400" smtClean="0"/>
              <a:t>- </a:t>
            </a:r>
            <a:r>
              <a:rPr lang="ko-KR" altLang="en-US" sz="1400" smtClean="0"/>
              <a:t>기존 어깨동무 프로그램의 불편함과 유지보수 비용 절감을 위해 제작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  (</a:t>
            </a:r>
            <a:r>
              <a:rPr lang="ko-KR" altLang="en-US" sz="1400" smtClean="0"/>
              <a:t>기존 어깨동무 프로그램 </a:t>
            </a:r>
            <a:r>
              <a:rPr lang="en-US" altLang="ko-KR" sz="1400" smtClean="0"/>
              <a:t>: </a:t>
            </a:r>
            <a:r>
              <a:rPr lang="en-US" altLang="ko-KR" sz="1400" smtClean="0">
                <a:hlinkClick r:id="rId2"/>
              </a:rPr>
              <a:t>http://ilovesoft.kr/userp.php?id=3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- </a:t>
            </a:r>
            <a:r>
              <a:rPr lang="ko-KR" altLang="en-US" sz="1400" smtClean="0"/>
              <a:t>프로그램 방식 </a:t>
            </a:r>
            <a:r>
              <a:rPr lang="en-US" altLang="ko-KR" sz="1400" smtClean="0"/>
              <a:t>(exe) </a:t>
            </a:r>
            <a:r>
              <a:rPr lang="ko-KR" altLang="en-US" sz="1400" smtClean="0"/>
              <a:t>파일 방식으로 고려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- DB </a:t>
            </a:r>
            <a:r>
              <a:rPr lang="ko-KR" altLang="en-US" sz="1400" smtClean="0"/>
              <a:t>서버는 카페 </a:t>
            </a:r>
            <a:r>
              <a:rPr lang="en-US" altLang="ko-KR" sz="1400" smtClean="0"/>
              <a:t>24 </a:t>
            </a:r>
            <a:r>
              <a:rPr lang="ko-KR" altLang="en-US" sz="1400" smtClean="0"/>
              <a:t>서버 사용예정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  </a:t>
            </a:r>
            <a:br>
              <a:rPr lang="en-US" altLang="ko-KR" sz="1400" smtClean="0"/>
            </a:br>
            <a:r>
              <a:rPr lang="en-US" altLang="ko-KR" sz="1400" smtClean="0"/>
              <a:t>- </a:t>
            </a:r>
            <a:r>
              <a:rPr lang="ko-KR" altLang="en-US" sz="1400" smtClean="0"/>
              <a:t>사용 언어는 </a:t>
            </a:r>
            <a:r>
              <a:rPr lang="en-US" altLang="ko-KR" sz="1400" smtClean="0"/>
              <a:t>C# + MySql </a:t>
            </a:r>
            <a:r>
              <a:rPr lang="ko-KR" altLang="en-US" sz="1400" smtClean="0"/>
              <a:t>사용</a:t>
            </a:r>
            <a:endParaRPr lang="en-US" altLang="ko-KR" sz="1400" smtClean="0"/>
          </a:p>
          <a:p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- </a:t>
            </a:r>
            <a:r>
              <a:rPr lang="ko-KR" altLang="en-US" sz="1400" smtClean="0"/>
              <a:t>내부 사원들이 쓰는 용도로 제작 </a:t>
            </a:r>
            <a:r>
              <a:rPr lang="en-US" altLang="ko-KR" sz="1400" smtClean="0"/>
              <a:t>(DB </a:t>
            </a:r>
            <a:r>
              <a:rPr lang="ko-KR" altLang="en-US" sz="1400" smtClean="0"/>
              <a:t>등록</a:t>
            </a:r>
            <a:r>
              <a:rPr lang="en-US" altLang="ko-KR" sz="1400" smtClean="0"/>
              <a:t>/</a:t>
            </a:r>
            <a:r>
              <a:rPr lang="ko-KR" altLang="en-US" sz="1400" smtClean="0"/>
              <a:t>조회</a:t>
            </a:r>
            <a:r>
              <a:rPr lang="en-US" altLang="ko-KR" sz="1400" smtClean="0"/>
              <a:t>)</a:t>
            </a:r>
            <a:br>
              <a:rPr lang="en-US" altLang="ko-KR" sz="1400" smtClean="0"/>
            </a:b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- </a:t>
            </a:r>
            <a:r>
              <a:rPr lang="ko-KR" altLang="en-US" sz="1400" smtClean="0"/>
              <a:t>전체적인 프로그램 색상은 남색 계열로 제작 예정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1909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7" y="2026612"/>
            <a:ext cx="7534874" cy="423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업무관리 </a:t>
            </a:r>
            <a:r>
              <a:rPr lang="en-US" altLang="ko-KR" smtClean="0"/>
              <a:t>-&gt; 3-3.</a:t>
            </a:r>
            <a:r>
              <a:rPr lang="ko-KR" altLang="en-US" smtClean="0"/>
              <a:t>매출관리</a:t>
            </a:r>
            <a:endParaRPr lang="en-US" altLang="ko-KR" smtClean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397221" y="2102184"/>
            <a:ext cx="7293698" cy="813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4992" y="2770909"/>
            <a:ext cx="540154" cy="18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80531" y="193215"/>
            <a:ext cx="3429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smtClean="0">
                <a:solidFill>
                  <a:srgbClr val="FF0000"/>
                </a:solidFill>
              </a:rPr>
              <a:t>가입경로탭 추가</a:t>
            </a:r>
            <a:r>
              <a:rPr lang="en-US" altLang="ko-KR" sz="800" smtClean="0">
                <a:solidFill>
                  <a:srgbClr val="FF0000"/>
                </a:solidFill>
              </a:rPr>
              <a:t/>
            </a:r>
            <a:br>
              <a:rPr lang="en-US" altLang="ko-KR" sz="800" smtClean="0">
                <a:solidFill>
                  <a:srgbClr val="FF0000"/>
                </a:solidFill>
              </a:rPr>
            </a:br>
            <a:r>
              <a:rPr lang="en-US" altLang="ko-KR" sz="800" smtClean="0">
                <a:solidFill>
                  <a:srgbClr val="FF0000"/>
                </a:solidFill>
              </a:rPr>
              <a:t> </a:t>
            </a:r>
            <a:r>
              <a:rPr lang="ko-KR" altLang="en-US" sz="800" smtClean="0">
                <a:solidFill>
                  <a:srgbClr val="FF0000"/>
                </a:solidFill>
              </a:rPr>
              <a:t>항목 </a:t>
            </a:r>
            <a:r>
              <a:rPr lang="en-US" altLang="ko-KR" sz="800" smtClean="0">
                <a:solidFill>
                  <a:srgbClr val="FF0000"/>
                </a:solidFill>
              </a:rPr>
              <a:t>(CTS-A 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en-US" altLang="ko-KR" sz="800" smtClean="0">
                <a:solidFill>
                  <a:srgbClr val="FF0000"/>
                </a:solidFill>
              </a:rPr>
              <a:t>CTS-B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en-US" altLang="ko-KR" sz="800" smtClean="0">
                <a:solidFill>
                  <a:srgbClr val="FF0000"/>
                </a:solidFill>
              </a:rPr>
              <a:t>CTS-C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en-US" altLang="ko-KR" sz="800" smtClean="0">
                <a:solidFill>
                  <a:srgbClr val="FF0000"/>
                </a:solidFill>
              </a:rPr>
              <a:t>CTS-D / </a:t>
            </a:r>
            <a:r>
              <a:rPr lang="ko-KR" altLang="en-US" sz="800" smtClean="0">
                <a:solidFill>
                  <a:srgbClr val="FF0000"/>
                </a:solidFill>
              </a:rPr>
              <a:t>파트너스 </a:t>
            </a:r>
            <a:r>
              <a:rPr lang="en-US" altLang="ko-KR" sz="800" smtClean="0">
                <a:solidFill>
                  <a:srgbClr val="FF0000"/>
                </a:solidFill>
              </a:rPr>
              <a:t>(</a:t>
            </a:r>
            <a:r>
              <a:rPr lang="ko-KR" altLang="en-US" sz="800" smtClean="0">
                <a:solidFill>
                  <a:srgbClr val="FF0000"/>
                </a:solidFill>
              </a:rPr>
              <a:t>항목명 변동가능</a:t>
            </a:r>
            <a:r>
              <a:rPr lang="en-US" altLang="ko-KR" sz="800" smtClean="0">
                <a:solidFill>
                  <a:srgbClr val="FF0000"/>
                </a:solidFill>
              </a:rPr>
              <a:t>)</a:t>
            </a:r>
            <a:r>
              <a:rPr lang="ko-KR" altLang="en-US" sz="800" smtClean="0">
                <a:solidFill>
                  <a:srgbClr val="FF0000"/>
                </a:solidFill>
              </a:rPr>
              <a:t> </a:t>
            </a:r>
            <a:endParaRPr lang="ko-KR" altLang="en-US" sz="800"/>
          </a:p>
        </p:txBody>
      </p:sp>
      <p:sp>
        <p:nvSpPr>
          <p:cNvPr id="15" name="직사각형 14"/>
          <p:cNvSpPr/>
          <p:nvPr/>
        </p:nvSpPr>
        <p:spPr>
          <a:xfrm>
            <a:off x="3580531" y="571109"/>
            <a:ext cx="19896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</a:rPr>
              <a:t>- </a:t>
            </a:r>
            <a:r>
              <a:rPr lang="ko-KR" altLang="en-US" sz="800" smtClean="0">
                <a:solidFill>
                  <a:srgbClr val="FF0000"/>
                </a:solidFill>
              </a:rPr>
              <a:t>결제수단변경 </a:t>
            </a:r>
            <a:r>
              <a:rPr lang="en-US" altLang="ko-KR" sz="800" smtClean="0">
                <a:solidFill>
                  <a:srgbClr val="FF0000"/>
                </a:solidFill>
              </a:rPr>
              <a:t>/ </a:t>
            </a:r>
            <a:r>
              <a:rPr lang="ko-KR" altLang="en-US" sz="800" smtClean="0">
                <a:solidFill>
                  <a:srgbClr val="FF0000"/>
                </a:solidFill>
              </a:rPr>
              <a:t>결제할부변경 탭 추가</a:t>
            </a:r>
            <a:endParaRPr lang="ko-KR" altLang="en-US" sz="800"/>
          </a:p>
        </p:txBody>
      </p:sp>
      <p:sp>
        <p:nvSpPr>
          <p:cNvPr id="16" name="직사각형 15"/>
          <p:cNvSpPr/>
          <p:nvPr/>
        </p:nvSpPr>
        <p:spPr>
          <a:xfrm>
            <a:off x="3505563" y="795463"/>
            <a:ext cx="26693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FF0000"/>
                </a:solidFill>
              </a:rPr>
              <a:t>영업자별 매출 </a:t>
            </a:r>
            <a:r>
              <a:rPr lang="en-US" altLang="ko-KR" sz="800" smtClean="0">
                <a:solidFill>
                  <a:srgbClr val="FF0000"/>
                </a:solidFill>
              </a:rPr>
              <a:t>(</a:t>
            </a:r>
            <a:r>
              <a:rPr lang="ko-KR" altLang="en-US" sz="800" smtClean="0">
                <a:solidFill>
                  <a:srgbClr val="FF0000"/>
                </a:solidFill>
              </a:rPr>
              <a:t>현금</a:t>
            </a:r>
            <a:r>
              <a:rPr lang="en-US" altLang="ko-KR" sz="800" smtClean="0">
                <a:solidFill>
                  <a:srgbClr val="FF0000"/>
                </a:solidFill>
              </a:rPr>
              <a:t>/</a:t>
            </a:r>
            <a:r>
              <a:rPr lang="ko-KR" altLang="en-US" sz="800" smtClean="0">
                <a:solidFill>
                  <a:srgbClr val="FF0000"/>
                </a:solidFill>
              </a:rPr>
              <a:t>카드</a:t>
            </a:r>
            <a:r>
              <a:rPr lang="en-US" altLang="ko-KR" sz="800" smtClean="0">
                <a:solidFill>
                  <a:srgbClr val="FF0000"/>
                </a:solidFill>
              </a:rPr>
              <a:t>) </a:t>
            </a:r>
            <a:r>
              <a:rPr lang="ko-KR" altLang="en-US" sz="800" smtClean="0">
                <a:solidFill>
                  <a:srgbClr val="FF0000"/>
                </a:solidFill>
              </a:rPr>
              <a:t>탭 추가</a:t>
            </a:r>
            <a:r>
              <a:rPr lang="en-US" altLang="ko-KR" sz="800" smtClean="0">
                <a:solidFill>
                  <a:srgbClr val="FF0000"/>
                </a:solidFill>
              </a:rPr>
              <a:t/>
            </a:r>
            <a:br>
              <a:rPr lang="en-US" altLang="ko-KR" sz="800" smtClean="0">
                <a:solidFill>
                  <a:srgbClr val="FF0000"/>
                </a:solidFill>
              </a:rPr>
            </a:br>
            <a:endParaRPr lang="en-US" altLang="ko-KR" sz="80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>
                <a:solidFill>
                  <a:srgbClr val="FF0000"/>
                </a:solidFill>
              </a:rPr>
              <a:t>현금 선택시 현금영수증 유무 탭 </a:t>
            </a:r>
            <a:r>
              <a:rPr lang="ko-KR" altLang="en-US" sz="800" smtClean="0">
                <a:solidFill>
                  <a:srgbClr val="FF0000"/>
                </a:solidFill>
              </a:rPr>
              <a:t>추가</a:t>
            </a:r>
            <a:r>
              <a:rPr lang="en-US" altLang="ko-KR" sz="800" smtClean="0">
                <a:solidFill>
                  <a:srgbClr val="FF0000"/>
                </a:solidFill>
              </a:rPr>
              <a:t/>
            </a:r>
            <a:br>
              <a:rPr lang="en-US" altLang="ko-KR" sz="800" smtClean="0">
                <a:solidFill>
                  <a:srgbClr val="FF0000"/>
                </a:solidFill>
              </a:rPr>
            </a:br>
            <a:r>
              <a:rPr lang="ko-KR" altLang="en-US" sz="800" smtClean="0">
                <a:solidFill>
                  <a:srgbClr val="FF0000"/>
                </a:solidFill>
              </a:rPr>
              <a:t>항목 </a:t>
            </a:r>
            <a:r>
              <a:rPr lang="en-US" altLang="ko-KR" sz="800" smtClean="0">
                <a:solidFill>
                  <a:srgbClr val="FF0000"/>
                </a:solidFill>
              </a:rPr>
              <a:t>(</a:t>
            </a:r>
            <a:r>
              <a:rPr lang="ko-KR" altLang="en-US" sz="800" smtClean="0">
                <a:solidFill>
                  <a:srgbClr val="FF0000"/>
                </a:solidFill>
              </a:rPr>
              <a:t>없음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ko-KR" altLang="en-US" sz="800">
                <a:solidFill>
                  <a:srgbClr val="FF0000"/>
                </a:solidFill>
              </a:rPr>
              <a:t>사업자 번호나 회원전화번호 </a:t>
            </a:r>
            <a:r>
              <a:rPr lang="ko-KR" altLang="en-US" sz="800" smtClean="0">
                <a:solidFill>
                  <a:srgbClr val="FF0000"/>
                </a:solidFill>
              </a:rPr>
              <a:t>입력</a:t>
            </a:r>
            <a:r>
              <a:rPr lang="en-US" altLang="ko-KR" sz="800" smtClean="0">
                <a:solidFill>
                  <a:srgbClr val="FF0000"/>
                </a:solidFill>
              </a:rPr>
              <a:t> </a:t>
            </a:r>
            <a:r>
              <a:rPr lang="ko-KR" altLang="en-US" sz="800" smtClean="0">
                <a:solidFill>
                  <a:srgbClr val="FF0000"/>
                </a:solidFill>
              </a:rPr>
              <a:t>칸</a:t>
            </a:r>
            <a:r>
              <a:rPr lang="en-US" altLang="ko-KR" sz="800">
                <a:solidFill>
                  <a:srgbClr val="FF0000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800">
              <a:solidFill>
                <a:srgbClr val="FF0000"/>
              </a:solidFill>
            </a:endParaRPr>
          </a:p>
          <a:p>
            <a:r>
              <a:rPr lang="en-US" altLang="ko-KR" sz="800" smtClean="0">
                <a:solidFill>
                  <a:srgbClr val="FF0000"/>
                </a:solidFill>
              </a:rPr>
              <a:t>-  </a:t>
            </a:r>
            <a:r>
              <a:rPr lang="ko-KR" altLang="en-US" sz="800" smtClean="0">
                <a:solidFill>
                  <a:srgbClr val="FF0000"/>
                </a:solidFill>
              </a:rPr>
              <a:t>인바운드 </a:t>
            </a:r>
            <a:r>
              <a:rPr lang="ko-KR" altLang="en-US" sz="800">
                <a:solidFill>
                  <a:srgbClr val="FF0000"/>
                </a:solidFill>
              </a:rPr>
              <a:t>유무 </a:t>
            </a:r>
            <a:r>
              <a:rPr lang="ko-KR" altLang="en-US" sz="800" smtClean="0">
                <a:solidFill>
                  <a:srgbClr val="FF0000"/>
                </a:solidFill>
              </a:rPr>
              <a:t>탭 추가</a:t>
            </a:r>
            <a:endParaRPr lang="ko-KR" altLang="en-US" sz="800">
              <a:solidFill>
                <a:srgbClr val="FF0000"/>
              </a:solidFill>
            </a:endParaRPr>
          </a:p>
          <a:p>
            <a:r>
              <a:rPr lang="en-US" altLang="ko-KR" sz="800" smtClean="0">
                <a:solidFill>
                  <a:srgbClr val="FF0000"/>
                </a:solidFill>
              </a:rPr>
              <a:t>-  </a:t>
            </a:r>
            <a:r>
              <a:rPr lang="ko-KR" altLang="en-US" sz="800" smtClean="0">
                <a:solidFill>
                  <a:srgbClr val="FF0000"/>
                </a:solidFill>
              </a:rPr>
              <a:t>토스건 유무 </a:t>
            </a:r>
            <a:r>
              <a:rPr lang="ko-KR" altLang="en-US" sz="800">
                <a:solidFill>
                  <a:srgbClr val="FF0000"/>
                </a:solidFill>
              </a:rPr>
              <a:t>탭 </a:t>
            </a:r>
            <a:r>
              <a:rPr lang="ko-KR" altLang="en-US" sz="800" smtClean="0">
                <a:solidFill>
                  <a:srgbClr val="FF0000"/>
                </a:solidFill>
              </a:rPr>
              <a:t>추가</a:t>
            </a:r>
            <a:r>
              <a:rPr lang="en-US" altLang="ko-KR" sz="800" smtClean="0">
                <a:solidFill>
                  <a:srgbClr val="FF0000"/>
                </a:solidFill>
              </a:rPr>
              <a:t/>
            </a:r>
            <a:br>
              <a:rPr lang="en-US" altLang="ko-KR" sz="800" smtClean="0">
                <a:solidFill>
                  <a:srgbClr val="FF0000"/>
                </a:solidFill>
              </a:rPr>
            </a:br>
            <a:r>
              <a:rPr lang="en-US" altLang="ko-KR" sz="800" smtClean="0">
                <a:solidFill>
                  <a:srgbClr val="FF0000"/>
                </a:solidFill>
              </a:rPr>
              <a:t>    </a:t>
            </a:r>
            <a:r>
              <a:rPr lang="ko-KR" altLang="en-US" sz="800" smtClean="0">
                <a:solidFill>
                  <a:srgbClr val="FF0000"/>
                </a:solidFill>
              </a:rPr>
              <a:t>항목 </a:t>
            </a:r>
            <a:r>
              <a:rPr lang="en-US" altLang="ko-KR" sz="800" smtClean="0">
                <a:solidFill>
                  <a:srgbClr val="FF0000"/>
                </a:solidFill>
              </a:rPr>
              <a:t>( </a:t>
            </a:r>
            <a:r>
              <a:rPr lang="ko-KR" altLang="en-US" sz="800">
                <a:solidFill>
                  <a:srgbClr val="FF0000"/>
                </a:solidFill>
              </a:rPr>
              <a:t>없음 </a:t>
            </a:r>
            <a:r>
              <a:rPr lang="en-US" altLang="ko-KR" sz="800">
                <a:solidFill>
                  <a:srgbClr val="FF0000"/>
                </a:solidFill>
              </a:rPr>
              <a:t>/ </a:t>
            </a:r>
            <a:r>
              <a:rPr lang="ko-KR" altLang="en-US" sz="800">
                <a:solidFill>
                  <a:srgbClr val="FF0000"/>
                </a:solidFill>
              </a:rPr>
              <a:t>토스담당자 </a:t>
            </a:r>
            <a:r>
              <a:rPr lang="ko-KR" altLang="en-US" sz="800" smtClean="0">
                <a:solidFill>
                  <a:srgbClr val="FF0000"/>
                </a:solidFill>
              </a:rPr>
              <a:t>입력 칸</a:t>
            </a:r>
            <a:r>
              <a:rPr lang="en-US" altLang="ko-KR" sz="800" smtClean="0">
                <a:solidFill>
                  <a:srgbClr val="FF0000"/>
                </a:solidFill>
              </a:rPr>
              <a:t>)</a:t>
            </a:r>
            <a:endParaRPr lang="ko-KR" altLang="en-US" sz="800">
              <a:solidFill>
                <a:srgbClr val="FF0000"/>
              </a:solidFill>
            </a:endParaRPr>
          </a:p>
          <a:p>
            <a:endParaRPr lang="ko-KR" altLang="en-US" sz="800"/>
          </a:p>
        </p:txBody>
      </p:sp>
      <p:sp>
        <p:nvSpPr>
          <p:cNvPr id="17" name="직사각형 16"/>
          <p:cNvSpPr/>
          <p:nvPr/>
        </p:nvSpPr>
        <p:spPr>
          <a:xfrm>
            <a:off x="7221654" y="155611"/>
            <a:ext cx="18085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smtClean="0">
                <a:solidFill>
                  <a:srgbClr val="FF0000"/>
                </a:solidFill>
              </a:rPr>
              <a:t>- </a:t>
            </a:r>
            <a:r>
              <a:rPr lang="ko-KR" altLang="en-US" sz="800">
                <a:solidFill>
                  <a:srgbClr val="FF0000"/>
                </a:solidFill>
              </a:rPr>
              <a:t>카드사별 적용 내역 </a:t>
            </a:r>
            <a:r>
              <a:rPr lang="en-US" altLang="ko-KR" sz="800" smtClean="0">
                <a:solidFill>
                  <a:srgbClr val="FF0000"/>
                </a:solidFill>
              </a:rPr>
              <a:t>(</a:t>
            </a:r>
            <a:r>
              <a:rPr lang="ko-KR" altLang="en-US" sz="800" smtClean="0">
                <a:solidFill>
                  <a:srgbClr val="FF0000"/>
                </a:solidFill>
              </a:rPr>
              <a:t>입력칸 추가</a:t>
            </a:r>
            <a:r>
              <a:rPr lang="en-US" altLang="ko-KR" sz="800" smtClean="0">
                <a:solidFill>
                  <a:srgbClr val="FF0000"/>
                </a:solidFill>
              </a:rPr>
              <a:t>)</a:t>
            </a:r>
            <a:endParaRPr lang="ko-KR" altLang="en-US" sz="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59" y="1318053"/>
            <a:ext cx="2958145" cy="48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4-1.</a:t>
            </a:r>
            <a:r>
              <a:rPr lang="ko-KR" altLang="en-US" smtClean="0"/>
              <a:t>사용자 환경설정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987" y="2053502"/>
            <a:ext cx="3398350" cy="37448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6" y="1961507"/>
            <a:ext cx="3644114" cy="3763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35" y="2053502"/>
            <a:ext cx="3888817" cy="34929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246" y="1585666"/>
            <a:ext cx="2929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필드명 설정에서 유입경로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대분류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소분류</a:t>
            </a:r>
            <a:r>
              <a:rPr lang="en-US" altLang="ko-KR" sz="1000" smtClean="0">
                <a:solidFill>
                  <a:srgbClr val="FF0000"/>
                </a:solidFill>
              </a:rPr>
              <a:t>) </a:t>
            </a:r>
            <a:r>
              <a:rPr lang="ko-KR" altLang="en-US" sz="1000" smtClean="0">
                <a:solidFill>
                  <a:srgbClr val="FF0000"/>
                </a:solidFill>
              </a:rPr>
              <a:t>설정</a:t>
            </a:r>
            <a:endParaRPr lang="ko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13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4-2.</a:t>
            </a:r>
            <a:r>
              <a:rPr lang="ko-KR" altLang="en-US" smtClean="0"/>
              <a:t>사용자 관리</a:t>
            </a:r>
            <a:endParaRPr lang="en-US" altLang="ko-KR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50" y="1782804"/>
            <a:ext cx="3945470" cy="4345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" y="2317674"/>
            <a:ext cx="5770504" cy="363184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2248930" y="4133595"/>
            <a:ext cx="4596713" cy="1591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24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4-3.DB</a:t>
            </a:r>
            <a:r>
              <a:rPr lang="ko-KR" altLang="en-US" smtClean="0"/>
              <a:t>환경설정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22" y="1927654"/>
            <a:ext cx="4229529" cy="38822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59" y="1927654"/>
            <a:ext cx="4229528" cy="38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98698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4-4. </a:t>
            </a:r>
            <a:r>
              <a:rPr lang="ko-KR" altLang="en-US" smtClean="0"/>
              <a:t>문자설정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z="1100" smtClean="0"/>
              <a:t>(</a:t>
            </a:r>
            <a:r>
              <a:rPr lang="ko-KR" altLang="en-US" sz="1100" smtClean="0"/>
              <a:t>어깨동무 환경 </a:t>
            </a:r>
            <a:r>
              <a:rPr lang="en-US" altLang="ko-KR" sz="1100" smtClean="0"/>
              <a:t>&gt; SMS </a:t>
            </a:r>
            <a:r>
              <a:rPr lang="ko-KR" altLang="en-US" sz="1100" smtClean="0"/>
              <a:t>문자</a:t>
            </a:r>
            <a:r>
              <a:rPr lang="en-US" altLang="ko-KR" sz="1100" smtClean="0"/>
              <a:t>/FAX </a:t>
            </a:r>
            <a:r>
              <a:rPr lang="ko-KR" altLang="en-US" sz="1100" smtClean="0"/>
              <a:t>발송서비스 환경설정</a:t>
            </a:r>
            <a:r>
              <a:rPr lang="en-US" altLang="ko-KR" sz="1100" smtClean="0"/>
              <a:t>) </a:t>
            </a:r>
            <a:r>
              <a:rPr lang="ko-KR" altLang="en-US" sz="1100" smtClean="0"/>
              <a:t>참조</a:t>
            </a:r>
            <a:endParaRPr lang="en-US" altLang="ko-KR" sz="11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8" y="1771135"/>
            <a:ext cx="6707466" cy="4802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26" y="2117124"/>
            <a:ext cx="3013471" cy="303950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1464019" y="2224216"/>
            <a:ext cx="6427830" cy="24301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97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4-5. </a:t>
            </a:r>
            <a:r>
              <a:rPr lang="ko-KR" altLang="en-US" smtClean="0"/>
              <a:t>국경일</a:t>
            </a:r>
            <a:r>
              <a:rPr lang="en-US" altLang="ko-KR" smtClean="0"/>
              <a:t>/</a:t>
            </a:r>
            <a:r>
              <a:rPr lang="ko-KR" altLang="en-US" smtClean="0"/>
              <a:t>기념일 정의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8" y="1977081"/>
            <a:ext cx="3461641" cy="40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0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2736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4-6. </a:t>
            </a:r>
            <a:r>
              <a:rPr lang="ko-KR" altLang="en-US" smtClean="0"/>
              <a:t>출력설정 </a:t>
            </a:r>
            <a:endParaRPr lang="en-US" altLang="ko-KR" smtClean="0"/>
          </a:p>
          <a:p>
            <a:r>
              <a:rPr lang="en-US" altLang="ko-KR" sz="1200" smtClean="0"/>
              <a:t>(</a:t>
            </a:r>
            <a:r>
              <a:rPr lang="ko-KR" altLang="en-US" sz="1200" smtClean="0"/>
              <a:t>어깨동무 환경 </a:t>
            </a:r>
            <a:r>
              <a:rPr lang="en-US" altLang="ko-KR" sz="1200" smtClean="0"/>
              <a:t>&gt;</a:t>
            </a:r>
            <a:r>
              <a:rPr lang="ko-KR" altLang="en-US" sz="1200" smtClean="0"/>
              <a:t> 프린트 환경설정 참조</a:t>
            </a:r>
            <a:r>
              <a:rPr lang="en-US" altLang="ko-KR" sz="1200" smtClean="0"/>
              <a:t>)</a:t>
            </a:r>
            <a:endParaRPr lang="en-US" altLang="ko-KR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7" y="2016553"/>
            <a:ext cx="5045162" cy="3029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38" y="2016554"/>
            <a:ext cx="5045160" cy="30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4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196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4-7. </a:t>
            </a:r>
            <a:r>
              <a:rPr lang="ko-KR" altLang="en-US" smtClean="0"/>
              <a:t>특정항목 일괄변경</a:t>
            </a:r>
            <a:endParaRPr lang="en-US" altLang="ko-KR" smtClean="0"/>
          </a:p>
          <a:p>
            <a:r>
              <a:rPr lang="en-US" altLang="ko-KR" sz="1200" smtClean="0"/>
              <a:t>(</a:t>
            </a:r>
            <a:r>
              <a:rPr lang="ko-KR" altLang="en-US" sz="1200" smtClean="0"/>
              <a:t>어깨동무 </a:t>
            </a:r>
            <a:r>
              <a:rPr lang="en-US" altLang="ko-KR" sz="1200" smtClean="0"/>
              <a:t>Tools</a:t>
            </a:r>
            <a:r>
              <a:rPr lang="ko-KR" altLang="en-US" sz="1200" smtClean="0"/>
              <a:t> </a:t>
            </a:r>
            <a:r>
              <a:rPr lang="en-US" altLang="ko-KR" sz="1200" smtClean="0"/>
              <a:t>&gt;</a:t>
            </a:r>
            <a:r>
              <a:rPr lang="ko-KR" altLang="en-US" sz="1200" smtClean="0"/>
              <a:t> 특정항목 일괄변경 참조</a:t>
            </a:r>
            <a:r>
              <a:rPr lang="en-US" altLang="ko-KR" sz="1200" smtClean="0"/>
              <a:t>)</a:t>
            </a:r>
            <a:endParaRPr lang="en-US" altLang="ko-KR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41" y="2636106"/>
            <a:ext cx="3435969" cy="29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7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4568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환경설정 </a:t>
            </a:r>
            <a:r>
              <a:rPr lang="en-US" altLang="ko-KR" smtClean="0"/>
              <a:t>-&gt; 4-8. </a:t>
            </a:r>
            <a:r>
              <a:rPr lang="ko-KR" altLang="en-US" smtClean="0"/>
              <a:t>담당</a:t>
            </a:r>
            <a:r>
              <a:rPr lang="en-US" altLang="ko-KR" smtClean="0"/>
              <a:t>(</a:t>
            </a:r>
            <a:r>
              <a:rPr lang="ko-KR" altLang="en-US" smtClean="0"/>
              <a:t>관리</a:t>
            </a:r>
            <a:r>
              <a:rPr lang="en-US" altLang="ko-KR" smtClean="0"/>
              <a:t>)</a:t>
            </a:r>
            <a:r>
              <a:rPr lang="ko-KR" altLang="en-US" smtClean="0"/>
              <a:t>자 일괄변경</a:t>
            </a:r>
            <a:endParaRPr lang="en-US" altLang="ko-KR" smtClean="0"/>
          </a:p>
          <a:p>
            <a:r>
              <a:rPr lang="en-US" altLang="ko-KR" sz="1200" smtClean="0"/>
              <a:t>(</a:t>
            </a:r>
            <a:r>
              <a:rPr lang="ko-KR" altLang="en-US" sz="1200" smtClean="0"/>
              <a:t>어깨동무 </a:t>
            </a:r>
            <a:r>
              <a:rPr lang="en-US" altLang="ko-KR" sz="1200" smtClean="0"/>
              <a:t>Tools</a:t>
            </a:r>
            <a:r>
              <a:rPr lang="ko-KR" altLang="en-US" sz="1200" smtClean="0"/>
              <a:t> </a:t>
            </a:r>
            <a:r>
              <a:rPr lang="en-US" altLang="ko-KR" sz="1200" smtClean="0"/>
              <a:t>&gt;</a:t>
            </a:r>
            <a:r>
              <a:rPr lang="ko-KR" altLang="en-US" sz="1200" smtClean="0"/>
              <a:t> 담당관리자 일괄변경 참조</a:t>
            </a:r>
            <a:r>
              <a:rPr lang="en-US" altLang="ko-KR" sz="1200" smtClean="0"/>
              <a:t>)</a:t>
            </a:r>
            <a:endParaRPr lang="en-US" altLang="ko-KR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567" y="2016553"/>
            <a:ext cx="2786320" cy="2374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76" y="2016553"/>
            <a:ext cx="2786320" cy="23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40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27510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메인화면 </a:t>
            </a:r>
            <a:r>
              <a:rPr lang="en-US" altLang="ko-KR" smtClean="0"/>
              <a:t>&gt; </a:t>
            </a:r>
            <a:r>
              <a:rPr lang="ko-KR" altLang="en-US" smtClean="0"/>
              <a:t>프린트 화면 </a:t>
            </a:r>
            <a:endParaRPr lang="en-US" altLang="ko-KR" smtClean="0"/>
          </a:p>
          <a:p>
            <a:r>
              <a:rPr lang="en-US" altLang="ko-KR" sz="1100" smtClean="0"/>
              <a:t>(</a:t>
            </a:r>
            <a:r>
              <a:rPr lang="ko-KR" altLang="en-US" sz="1100" smtClean="0"/>
              <a:t>어깨동무 메인화면 프린트</a:t>
            </a:r>
            <a:r>
              <a:rPr lang="en-US" altLang="ko-KR" sz="1100"/>
              <a:t> </a:t>
            </a:r>
            <a:r>
              <a:rPr lang="ko-KR" altLang="en-US" sz="1100" smtClean="0"/>
              <a:t>참조</a:t>
            </a:r>
            <a:r>
              <a:rPr lang="en-US" altLang="ko-KR" sz="110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7" y="2314833"/>
            <a:ext cx="6158424" cy="346411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2232454" y="806970"/>
            <a:ext cx="4885038" cy="18126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026508" y="2619632"/>
            <a:ext cx="288324" cy="2965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92" y="420130"/>
            <a:ext cx="4696430" cy="333825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9349946" y="3497582"/>
            <a:ext cx="247306" cy="7449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64" y="4242486"/>
            <a:ext cx="2928148" cy="21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2. </a:t>
            </a:r>
            <a:r>
              <a:rPr lang="ko-KR" altLang="en-US" sz="3600" smtClean="0"/>
              <a:t>주요기능</a:t>
            </a:r>
            <a:endParaRPr lang="ko-KR" altLang="en-US" sz="3600"/>
          </a:p>
        </p:txBody>
      </p:sp>
      <p:sp>
        <p:nvSpPr>
          <p:cNvPr id="2" name="TextBox 1"/>
          <p:cNvSpPr txBox="1"/>
          <p:nvPr/>
        </p:nvSpPr>
        <p:spPr>
          <a:xfrm>
            <a:off x="0" y="959369"/>
            <a:ext cx="12321002" cy="5747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050" smtClean="0"/>
              <a:t>고객 등록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삭제 </a:t>
            </a:r>
            <a:r>
              <a:rPr lang="en-US" altLang="ko-KR" sz="1050" smtClean="0"/>
              <a:t/>
            </a:r>
            <a:br>
              <a:rPr lang="en-US" altLang="ko-KR" sz="1050" smtClean="0"/>
            </a:br>
            <a:r>
              <a:rPr lang="en-US" altLang="ko-KR" sz="1050" smtClean="0"/>
              <a:t>  (</a:t>
            </a:r>
            <a:r>
              <a:rPr lang="ko-KR" altLang="en-US" sz="1050" smtClean="0"/>
              <a:t>이름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성벌 </a:t>
            </a:r>
            <a:r>
              <a:rPr lang="en-US" altLang="ko-KR" sz="1050" smtClean="0"/>
              <a:t>/</a:t>
            </a:r>
            <a:r>
              <a:rPr lang="ko-KR" altLang="en-US" sz="1050" smtClean="0"/>
              <a:t>생년월일 </a:t>
            </a:r>
            <a:r>
              <a:rPr lang="en-US" altLang="ko-KR" sz="1050" smtClean="0"/>
              <a:t>/</a:t>
            </a:r>
            <a:r>
              <a:rPr lang="ko-KR" altLang="en-US" sz="1050" smtClean="0"/>
              <a:t>최초분배일</a:t>
            </a:r>
            <a:r>
              <a:rPr lang="en-US" altLang="ko-KR" sz="1050" smtClean="0"/>
              <a:t>/ </a:t>
            </a:r>
            <a:r>
              <a:rPr lang="ko-KR" altLang="en-US" sz="1050" smtClean="0"/>
              <a:t>휴대폰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집전화 </a:t>
            </a:r>
            <a:r>
              <a:rPr lang="en-US" altLang="ko-KR" sz="1050" smtClean="0"/>
              <a:t>/ </a:t>
            </a:r>
            <a:r>
              <a:rPr lang="ko-KR" altLang="en-US" sz="1050"/>
              <a:t>예수금</a:t>
            </a:r>
            <a:r>
              <a:rPr lang="en-US" altLang="ko-KR" sz="1050"/>
              <a:t>/</a:t>
            </a:r>
            <a:r>
              <a:rPr lang="ko-KR" altLang="en-US" sz="1050"/>
              <a:t>증권사</a:t>
            </a:r>
            <a:r>
              <a:rPr lang="en-US" altLang="ko-KR" sz="1050"/>
              <a:t>/</a:t>
            </a:r>
            <a:r>
              <a:rPr lang="ko-KR" altLang="en-US" sz="1050"/>
              <a:t>파트너스</a:t>
            </a:r>
            <a:r>
              <a:rPr lang="en-US" altLang="ko-KR" sz="1050"/>
              <a:t>(</a:t>
            </a:r>
            <a:r>
              <a:rPr lang="ko-KR" altLang="en-US" sz="1050"/>
              <a:t>리딩회원</a:t>
            </a:r>
            <a:r>
              <a:rPr lang="en-US" altLang="ko-KR" sz="1050"/>
              <a:t>) / </a:t>
            </a:r>
            <a:r>
              <a:rPr lang="ko-KR" altLang="en-US" sz="1050" smtClean="0"/>
              <a:t>리딩개월</a:t>
            </a:r>
            <a:r>
              <a:rPr lang="en-US" altLang="ko-KR" sz="1050"/>
              <a:t>,</a:t>
            </a:r>
            <a:r>
              <a:rPr lang="ko-KR" altLang="en-US" sz="1050"/>
              <a:t>일수 </a:t>
            </a:r>
            <a:r>
              <a:rPr lang="en-US" altLang="ko-KR" sz="1050"/>
              <a:t>(</a:t>
            </a:r>
            <a:r>
              <a:rPr lang="ko-KR" altLang="en-US" sz="1050"/>
              <a:t>리딩회원</a:t>
            </a:r>
            <a:r>
              <a:rPr lang="en-US" altLang="ko-KR" sz="1050"/>
              <a:t>) / </a:t>
            </a:r>
            <a:r>
              <a:rPr lang="ko-KR" altLang="en-US" sz="1050"/>
              <a:t>리딩기간 </a:t>
            </a:r>
            <a:r>
              <a:rPr lang="en-US" altLang="ko-KR" sz="1050"/>
              <a:t>(ex 2020.11.12 ~2021.11.11) (</a:t>
            </a:r>
            <a:r>
              <a:rPr lang="ko-KR" altLang="en-US" sz="1050"/>
              <a:t>리딩회원</a:t>
            </a:r>
            <a:r>
              <a:rPr lang="en-US" altLang="ko-KR" sz="1050"/>
              <a:t>) </a:t>
            </a:r>
            <a:r>
              <a:rPr lang="en-US" altLang="ko-KR" sz="1050" smtClean="0"/>
              <a:t>/</a:t>
            </a:r>
            <a:r>
              <a:rPr lang="ko-KR" altLang="en-US" sz="1050" smtClean="0"/>
              <a:t>기타메모 </a:t>
            </a:r>
            <a:r>
              <a:rPr lang="en-US" altLang="ko-KR" sz="1050" smtClean="0"/>
              <a:t>/ </a:t>
            </a:r>
            <a:r>
              <a:rPr lang="ko-KR" altLang="en-US" sz="1050" smtClean="0"/>
              <a:t>고객담당자</a:t>
            </a:r>
            <a:r>
              <a:rPr lang="en-US" altLang="ko-KR" sz="1050" smtClean="0"/>
              <a:t>)</a:t>
            </a:r>
            <a:br>
              <a:rPr lang="en-US" altLang="ko-KR" sz="1050" smtClean="0"/>
            </a:br>
            <a:r>
              <a:rPr lang="ko-KR" altLang="en-US" sz="1050" smtClean="0">
                <a:solidFill>
                  <a:srgbClr val="FF0000"/>
                </a:solidFill>
              </a:rPr>
              <a:t>예약일 설정 기능 </a:t>
            </a:r>
            <a:r>
              <a:rPr lang="en-US" altLang="ko-KR" sz="1050" smtClean="0">
                <a:solidFill>
                  <a:srgbClr val="FF0000"/>
                </a:solidFill>
              </a:rPr>
              <a:t>(</a:t>
            </a:r>
            <a:r>
              <a:rPr lang="ko-KR" altLang="en-US" sz="1050" smtClean="0">
                <a:solidFill>
                  <a:srgbClr val="FF0000"/>
                </a:solidFill>
              </a:rPr>
              <a:t>예약일 등록해놓으면 해당시간에 알림창 팝업</a:t>
            </a:r>
            <a:r>
              <a:rPr lang="en-US" altLang="ko-KR" sz="105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자료검색기능</a:t>
            </a:r>
            <a:r>
              <a:rPr lang="en-US" altLang="ko-KR" sz="1050" smtClean="0"/>
              <a:t/>
            </a:r>
            <a:br>
              <a:rPr lang="en-US" altLang="ko-KR" sz="1050" smtClean="0"/>
            </a:br>
            <a:r>
              <a:rPr lang="ko-KR" altLang="en-US" sz="1050" smtClean="0">
                <a:solidFill>
                  <a:srgbClr val="FF0000"/>
                </a:solidFill>
              </a:rPr>
              <a:t>유입경로는 </a:t>
            </a:r>
            <a:r>
              <a:rPr lang="en-US" altLang="ko-KR" sz="1050" smtClean="0">
                <a:solidFill>
                  <a:srgbClr val="FF0000"/>
                </a:solidFill>
              </a:rPr>
              <a:t>(</a:t>
            </a:r>
            <a:r>
              <a:rPr lang="ko-KR" altLang="en-US" sz="1050" smtClean="0">
                <a:solidFill>
                  <a:srgbClr val="FF0000"/>
                </a:solidFill>
              </a:rPr>
              <a:t>대분류</a:t>
            </a:r>
            <a:r>
              <a:rPr lang="en-US" altLang="ko-KR" sz="1050" smtClean="0">
                <a:solidFill>
                  <a:srgbClr val="FF0000"/>
                </a:solidFill>
              </a:rPr>
              <a:t>/</a:t>
            </a:r>
            <a:r>
              <a:rPr lang="ko-KR" altLang="en-US" sz="1050" smtClean="0">
                <a:solidFill>
                  <a:srgbClr val="FF0000"/>
                </a:solidFill>
              </a:rPr>
              <a:t>소분류</a:t>
            </a:r>
            <a:r>
              <a:rPr lang="en-US" altLang="ko-KR" sz="1050" smtClean="0">
                <a:solidFill>
                  <a:srgbClr val="FF0000"/>
                </a:solidFill>
              </a:rPr>
              <a:t>) </a:t>
            </a:r>
            <a:r>
              <a:rPr lang="ko-KR" altLang="en-US" sz="1050" smtClean="0">
                <a:solidFill>
                  <a:srgbClr val="FF0000"/>
                </a:solidFill>
              </a:rPr>
              <a:t>로 구분되며</a:t>
            </a:r>
            <a:r>
              <a:rPr lang="en-US" altLang="ko-KR" sz="1050" smtClean="0">
                <a:solidFill>
                  <a:srgbClr val="FF0000"/>
                </a:solidFill>
              </a:rPr>
              <a:t>, </a:t>
            </a:r>
            <a:r>
              <a:rPr lang="ko-KR" altLang="en-US" sz="1050" smtClean="0">
                <a:solidFill>
                  <a:srgbClr val="FF0000"/>
                </a:solidFill>
              </a:rPr>
              <a:t>자료검색시 소분류 선택만으로도 전체 </a:t>
            </a:r>
            <a:r>
              <a:rPr lang="en-US" altLang="ko-KR" sz="1050" smtClean="0">
                <a:solidFill>
                  <a:srgbClr val="FF0000"/>
                </a:solidFill>
              </a:rPr>
              <a:t>DB</a:t>
            </a:r>
            <a:r>
              <a:rPr lang="ko-KR" altLang="en-US" sz="1050" smtClean="0">
                <a:solidFill>
                  <a:srgbClr val="FF0000"/>
                </a:solidFill>
              </a:rPr>
              <a:t>검색 </a:t>
            </a:r>
            <a:r>
              <a:rPr lang="ko-KR" altLang="en-US" sz="1050" smtClean="0">
                <a:solidFill>
                  <a:srgbClr val="FF0000"/>
                </a:solidFill>
              </a:rPr>
              <a:t>가능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r>
              <a:rPr lang="ko-KR" altLang="en-US" sz="1050" smtClean="0">
                <a:solidFill>
                  <a:srgbClr val="FF0000"/>
                </a:solidFill>
              </a:rPr>
              <a:t>소분류 만으로 검색시 대분류 상관없이 한테이블에 한꺼번에 표시 가능 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endParaRPr lang="en-US" altLang="ko-KR" sz="105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문자 발송기능</a:t>
            </a:r>
            <a:endParaRPr lang="en-US" altLang="ko-KR" sz="105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팀장</a:t>
            </a:r>
            <a:r>
              <a:rPr lang="en-US" altLang="ko-KR" sz="1050" smtClean="0"/>
              <a:t>/</a:t>
            </a:r>
            <a:r>
              <a:rPr lang="ko-KR" altLang="en-US" sz="1050" smtClean="0"/>
              <a:t>마스터쪽에서 고객담당자 변경가능</a:t>
            </a: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업무일지 기능 </a:t>
            </a:r>
            <a:r>
              <a:rPr lang="en-US" altLang="ko-KR" sz="1050"/>
              <a:t/>
            </a:r>
            <a:br>
              <a:rPr lang="en-US" altLang="ko-KR" sz="1050"/>
            </a:br>
            <a:r>
              <a:rPr lang="en-US" altLang="ko-KR" sz="1050" smtClean="0"/>
              <a:t>(</a:t>
            </a:r>
            <a:r>
              <a:rPr lang="ko-KR" altLang="en-US" sz="1050" smtClean="0"/>
              <a:t>작성일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주요내용 </a:t>
            </a:r>
            <a:r>
              <a:rPr lang="en-US" altLang="ko-KR" sz="1050" smtClean="0"/>
              <a:t>/ </a:t>
            </a:r>
            <a:r>
              <a:rPr lang="ko-KR" altLang="en-US" sz="1050" smtClean="0"/>
              <a:t>금일업무내용 </a:t>
            </a:r>
            <a:r>
              <a:rPr lang="en-US" altLang="ko-KR" sz="1050" smtClean="0"/>
              <a:t>/ </a:t>
            </a:r>
            <a:r>
              <a:rPr lang="ko-KR" altLang="en-US" sz="1050" smtClean="0"/>
              <a:t>예정업무</a:t>
            </a:r>
            <a:r>
              <a:rPr lang="en-US" altLang="ko-KR" sz="1050" smtClean="0"/>
              <a:t>)</a:t>
            </a:r>
            <a:br>
              <a:rPr lang="en-US" altLang="ko-KR" sz="1050" smtClean="0"/>
            </a:b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일정관리 </a:t>
            </a:r>
            <a:r>
              <a:rPr lang="en-US" altLang="ko-KR" sz="1050"/>
              <a:t> </a:t>
            </a:r>
            <a:r>
              <a:rPr lang="en-US" altLang="ko-KR" sz="1050" smtClean="0"/>
              <a:t>(</a:t>
            </a:r>
            <a:r>
              <a:rPr lang="ko-KR" altLang="en-US" sz="1050" smtClean="0"/>
              <a:t>일별</a:t>
            </a:r>
            <a:r>
              <a:rPr lang="en-US" altLang="ko-KR" sz="1050" smtClean="0"/>
              <a:t>/</a:t>
            </a:r>
            <a:r>
              <a:rPr lang="ko-KR" altLang="en-US" sz="1050" smtClean="0"/>
              <a:t>월별</a:t>
            </a:r>
            <a:r>
              <a:rPr lang="en-US" altLang="ko-KR" sz="1050" smtClean="0"/>
              <a:t>)</a:t>
            </a:r>
            <a:br>
              <a:rPr lang="en-US" altLang="ko-KR" sz="1050" smtClean="0"/>
            </a:b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공지사항 부분 웹으로 연결</a:t>
            </a:r>
            <a:endParaRPr lang="en-US" altLang="ko-KR" sz="1050"/>
          </a:p>
          <a:p>
            <a:pPr marL="342900" indent="-342900">
              <a:buFontTx/>
              <a:buChar char="-"/>
            </a:pPr>
            <a:r>
              <a:rPr lang="en-US" altLang="ko-KR" sz="1050" smtClean="0"/>
              <a:t>DB</a:t>
            </a:r>
            <a:r>
              <a:rPr lang="ko-KR" altLang="en-US" sz="1050" smtClean="0"/>
              <a:t>의 회원 목록을 엑셀 파일로 저장하기</a:t>
            </a:r>
            <a:r>
              <a:rPr lang="en-US" altLang="ko-KR" sz="1050" smtClean="0"/>
              <a:t/>
            </a:r>
            <a:br>
              <a:rPr lang="en-US" altLang="ko-KR" sz="1050" smtClean="0"/>
            </a:b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자료 백업기능</a:t>
            </a:r>
            <a:r>
              <a:rPr lang="en-US" altLang="ko-KR" sz="1050" smtClean="0"/>
              <a:t>(</a:t>
            </a:r>
            <a:r>
              <a:rPr lang="ko-KR" altLang="en-US" sz="1050" smtClean="0"/>
              <a:t>컴퓨터</a:t>
            </a:r>
            <a:r>
              <a:rPr lang="en-US" altLang="ko-KR" sz="1050"/>
              <a:t> </a:t>
            </a:r>
            <a:r>
              <a:rPr lang="ko-KR" altLang="en-US" sz="1050" smtClean="0"/>
              <a:t>내부 저장</a:t>
            </a:r>
            <a:r>
              <a:rPr lang="en-US" altLang="ko-KR" sz="1050" smtClean="0"/>
              <a:t>)</a:t>
            </a:r>
            <a:br>
              <a:rPr lang="en-US" altLang="ko-KR" sz="1050" smtClean="0"/>
            </a:br>
            <a:r>
              <a:rPr lang="ko-KR" altLang="en-US" sz="1050" smtClean="0">
                <a:solidFill>
                  <a:srgbClr val="FF0000"/>
                </a:solidFill>
              </a:rPr>
              <a:t>백업 기능은 수동으로 하며 백업도중에도 다른 작업 가능하게 진행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endParaRPr lang="en-US" altLang="ko-KR" sz="105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팀장</a:t>
            </a:r>
            <a:r>
              <a:rPr lang="en-US" altLang="ko-KR" sz="1050" smtClean="0"/>
              <a:t>/</a:t>
            </a:r>
            <a:r>
              <a:rPr lang="ko-KR" altLang="en-US" sz="1050" smtClean="0"/>
              <a:t>사원 구분이 필요하며</a:t>
            </a:r>
            <a:r>
              <a:rPr lang="en-US" altLang="ko-KR" sz="1050" smtClean="0"/>
              <a:t>, </a:t>
            </a:r>
            <a:r>
              <a:rPr lang="ko-KR" altLang="en-US" sz="1050" smtClean="0"/>
              <a:t>각각의 사원들은 본인 </a:t>
            </a:r>
            <a:r>
              <a:rPr lang="en-US" altLang="ko-KR" sz="1050" smtClean="0"/>
              <a:t>DB</a:t>
            </a:r>
            <a:r>
              <a:rPr lang="ko-KR" altLang="en-US" sz="1050" smtClean="0"/>
              <a:t>만 볼수있고 관리를 하며</a:t>
            </a:r>
            <a:r>
              <a:rPr lang="en-US" altLang="ko-KR" sz="1050" smtClean="0"/>
              <a:t>, </a:t>
            </a:r>
            <a:r>
              <a:rPr lang="ko-KR" altLang="en-US" sz="1050" smtClean="0"/>
              <a:t>팀장 이상</a:t>
            </a:r>
            <a:r>
              <a:rPr lang="en-US" altLang="ko-KR" sz="1050"/>
              <a:t> </a:t>
            </a:r>
            <a:r>
              <a:rPr lang="ko-KR" altLang="en-US" sz="1050" smtClean="0"/>
              <a:t>급의경우</a:t>
            </a:r>
            <a:r>
              <a:rPr lang="en-US" altLang="ko-KR" sz="1050" smtClean="0"/>
              <a:t> </a:t>
            </a:r>
            <a:r>
              <a:rPr lang="ko-KR" altLang="en-US" sz="1050" smtClean="0"/>
              <a:t>직속 직원의 </a:t>
            </a:r>
            <a:r>
              <a:rPr lang="en-US" altLang="ko-KR" sz="1050" smtClean="0"/>
              <a:t>DB</a:t>
            </a:r>
            <a:r>
              <a:rPr lang="ko-KR" altLang="en-US" sz="1050" smtClean="0"/>
              <a:t>까지 열람</a:t>
            </a:r>
            <a:r>
              <a:rPr lang="en-US" altLang="ko-KR" sz="1050" smtClean="0"/>
              <a:t>/</a:t>
            </a:r>
            <a:r>
              <a:rPr lang="ko-KR" altLang="en-US" sz="1050" smtClean="0"/>
              <a:t>관리 가능하며</a:t>
            </a:r>
            <a:r>
              <a:rPr lang="en-US" altLang="ko-KR" sz="1050" smtClean="0"/>
              <a:t>, </a:t>
            </a:r>
            <a:r>
              <a:rPr lang="ko-KR" altLang="en-US" sz="1050" smtClean="0"/>
              <a:t>마스터는 모든 </a:t>
            </a:r>
            <a:r>
              <a:rPr lang="en-US" altLang="ko-KR" sz="1050" smtClean="0"/>
              <a:t>DB </a:t>
            </a:r>
            <a:br>
              <a:rPr lang="en-US" altLang="ko-KR" sz="1050" smtClean="0"/>
            </a:br>
            <a:r>
              <a:rPr lang="ko-KR" altLang="en-US" sz="1050" smtClean="0"/>
              <a:t>다 볼수 있어야 한다</a:t>
            </a:r>
            <a:endParaRPr lang="en-US" altLang="ko-KR" sz="1050"/>
          </a:p>
          <a:p>
            <a:pPr marL="342900" indent="-342900">
              <a:buFontTx/>
              <a:buChar char="-"/>
            </a:pPr>
            <a:r>
              <a:rPr lang="ko-KR" altLang="en-US" sz="1050" smtClean="0"/>
              <a:t>로그인 형태는 아이디</a:t>
            </a:r>
            <a:r>
              <a:rPr lang="en-US" altLang="ko-KR" sz="1050" smtClean="0"/>
              <a:t>/</a:t>
            </a:r>
            <a:r>
              <a:rPr lang="ko-KR" altLang="en-US" sz="1050" smtClean="0"/>
              <a:t>비밀번호 형태 예정</a:t>
            </a:r>
            <a:r>
              <a:rPr lang="en-US" altLang="ko-KR" sz="1050" smtClean="0"/>
              <a:t/>
            </a:r>
            <a:br>
              <a:rPr lang="en-US" altLang="ko-KR" sz="1050" smtClean="0"/>
            </a:br>
            <a:endParaRPr lang="en-US" altLang="ko-KR" sz="1050" smtClean="0"/>
          </a:p>
          <a:p>
            <a:pPr marL="342900" indent="-342900">
              <a:buFontTx/>
              <a:buChar char="-"/>
            </a:pPr>
            <a:r>
              <a:rPr lang="ko-KR" altLang="en-US" sz="1050">
                <a:solidFill>
                  <a:srgbClr val="FF0000"/>
                </a:solidFill>
              </a:rPr>
              <a:t>뒤로가기 하지않아도 이중 </a:t>
            </a:r>
            <a:r>
              <a:rPr lang="en-US" altLang="ko-KR" sz="1050">
                <a:solidFill>
                  <a:srgbClr val="FF0000"/>
                </a:solidFill>
              </a:rPr>
              <a:t>, </a:t>
            </a:r>
            <a:r>
              <a:rPr lang="ko-KR" altLang="en-US" sz="1050">
                <a:solidFill>
                  <a:srgbClr val="FF0000"/>
                </a:solidFill>
              </a:rPr>
              <a:t>삼중 창 생성 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>
                <a:solidFill>
                  <a:srgbClr val="FF0000"/>
                </a:solidFill>
              </a:rPr>
              <a:t>다중창 생성 가능하게</a:t>
            </a:r>
            <a:r>
              <a:rPr lang="en-US" altLang="ko-KR" sz="1050">
                <a:solidFill>
                  <a:srgbClr val="FF0000"/>
                </a:solidFill>
              </a:rPr>
              <a:t>)</a:t>
            </a:r>
            <a:br>
              <a:rPr lang="en-US" altLang="ko-KR" sz="1050">
                <a:solidFill>
                  <a:srgbClr val="FF0000"/>
                </a:solidFill>
              </a:rPr>
            </a:br>
            <a:r>
              <a:rPr lang="en-US" altLang="ko-KR" sz="1050">
                <a:solidFill>
                  <a:srgbClr val="FF0000"/>
                </a:solidFill>
              </a:rPr>
              <a:t>-&gt; </a:t>
            </a:r>
            <a:r>
              <a:rPr lang="ko-KR" altLang="en-US" sz="1050">
                <a:solidFill>
                  <a:srgbClr val="FF0000"/>
                </a:solidFill>
              </a:rPr>
              <a:t>신규창 오픈시 다른 </a:t>
            </a:r>
            <a:r>
              <a:rPr lang="ko-KR" altLang="en-US" sz="1050" smtClean="0">
                <a:solidFill>
                  <a:srgbClr val="FF0000"/>
                </a:solidFill>
              </a:rPr>
              <a:t>작업 가능하게 진행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endParaRPr lang="en-US" altLang="ko-KR" sz="1050"/>
          </a:p>
          <a:p>
            <a:pPr marL="342900" indent="-342900">
              <a:buFontTx/>
              <a:buChar char="-"/>
            </a:pPr>
            <a:r>
              <a:rPr lang="ko-KR" altLang="en-US" sz="1050">
                <a:solidFill>
                  <a:srgbClr val="FF0000"/>
                </a:solidFill>
              </a:rPr>
              <a:t>무료 </a:t>
            </a:r>
            <a:r>
              <a:rPr lang="ko-KR" altLang="en-US" sz="1050" smtClean="0">
                <a:solidFill>
                  <a:srgbClr val="FF0000"/>
                </a:solidFill>
              </a:rPr>
              <a:t>자동만기 </a:t>
            </a:r>
            <a:r>
              <a:rPr lang="en-US" altLang="ko-KR" sz="1050" smtClean="0">
                <a:solidFill>
                  <a:srgbClr val="FF0000"/>
                </a:solidFill>
              </a:rPr>
              <a:t>(</a:t>
            </a:r>
            <a:r>
              <a:rPr lang="ko-KR" altLang="en-US" sz="1050" smtClean="0">
                <a:solidFill>
                  <a:srgbClr val="FF0000"/>
                </a:solidFill>
              </a:rPr>
              <a:t>자동으로 무료리딩기간이 끝나면 문자 발송 불가</a:t>
            </a:r>
            <a:r>
              <a:rPr lang="en-US" altLang="ko-KR" sz="1050" smtClean="0">
                <a:solidFill>
                  <a:srgbClr val="FF0000"/>
                </a:solidFill>
              </a:rPr>
              <a:t>)</a:t>
            </a:r>
            <a:r>
              <a:rPr lang="en-US" altLang="ko-KR" sz="1050">
                <a:solidFill>
                  <a:srgbClr val="FF0000"/>
                </a:solidFill>
              </a:rPr>
              <a:t/>
            </a:r>
            <a:br>
              <a:rPr lang="en-US" altLang="ko-KR" sz="1050">
                <a:solidFill>
                  <a:srgbClr val="FF0000"/>
                </a:solidFill>
              </a:rPr>
            </a:br>
            <a:r>
              <a:rPr lang="en-US" altLang="ko-KR" sz="1050">
                <a:solidFill>
                  <a:srgbClr val="FF0000"/>
                </a:solidFill>
              </a:rPr>
              <a:t>-&gt; </a:t>
            </a:r>
            <a:r>
              <a:rPr lang="ko-KR" altLang="en-US" sz="1050" smtClean="0">
                <a:solidFill>
                  <a:srgbClr val="FF0000"/>
                </a:solidFill>
              </a:rPr>
              <a:t>무료회원 등록시 </a:t>
            </a:r>
            <a:r>
              <a:rPr lang="ko-KR" altLang="en-US" sz="1050">
                <a:solidFill>
                  <a:srgbClr val="FF0000"/>
                </a:solidFill>
              </a:rPr>
              <a:t>최초분배일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>
                <a:solidFill>
                  <a:srgbClr val="FF0000"/>
                </a:solidFill>
              </a:rPr>
              <a:t>회원 무료시작일</a:t>
            </a:r>
            <a:r>
              <a:rPr lang="en-US" altLang="ko-KR" sz="1050">
                <a:solidFill>
                  <a:srgbClr val="FF0000"/>
                </a:solidFill>
              </a:rPr>
              <a:t>)</a:t>
            </a:r>
            <a:r>
              <a:rPr lang="ko-KR" altLang="en-US" sz="1050">
                <a:solidFill>
                  <a:srgbClr val="FF0000"/>
                </a:solidFill>
              </a:rPr>
              <a:t> 적을 수 있도록 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r>
              <a:rPr lang="en-US" altLang="ko-KR" sz="1050" smtClean="0">
                <a:solidFill>
                  <a:srgbClr val="FF0000"/>
                </a:solidFill>
              </a:rPr>
              <a:t>-&gt; </a:t>
            </a:r>
            <a:r>
              <a:rPr lang="ko-KR" altLang="en-US" sz="1050" smtClean="0">
                <a:solidFill>
                  <a:srgbClr val="FF0000"/>
                </a:solidFill>
              </a:rPr>
              <a:t>분배일등록후 무료리딩 기간동안에 회원에 </a:t>
            </a:r>
            <a:r>
              <a:rPr lang="ko-KR" altLang="en-US" sz="1050">
                <a:solidFill>
                  <a:srgbClr val="FF0000"/>
                </a:solidFill>
              </a:rPr>
              <a:t>문자 </a:t>
            </a:r>
            <a:r>
              <a:rPr lang="ko-KR" altLang="en-US" sz="1050" smtClean="0">
                <a:solidFill>
                  <a:srgbClr val="FF0000"/>
                </a:solidFill>
              </a:rPr>
              <a:t>발송  </a:t>
            </a:r>
            <a:r>
              <a:rPr lang="en-US" altLang="ko-KR" sz="1050" smtClean="0">
                <a:solidFill>
                  <a:srgbClr val="FF0000"/>
                </a:solidFill>
              </a:rPr>
              <a:t/>
            </a:r>
            <a:br>
              <a:rPr lang="en-US" altLang="ko-KR" sz="1050" smtClean="0">
                <a:solidFill>
                  <a:srgbClr val="FF0000"/>
                </a:solidFill>
              </a:rPr>
            </a:br>
            <a:r>
              <a:rPr lang="en-US" altLang="ko-KR" sz="1050" smtClean="0">
                <a:solidFill>
                  <a:srgbClr val="FF0000"/>
                </a:solidFill>
              </a:rPr>
              <a:t>-&gt; 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 smtClean="0">
                <a:solidFill>
                  <a:srgbClr val="FF0000"/>
                </a:solidFill>
              </a:rPr>
              <a:t>무료리딩회원 </a:t>
            </a:r>
            <a:r>
              <a:rPr lang="en-US" altLang="ko-KR" sz="1050">
                <a:solidFill>
                  <a:srgbClr val="FF0000"/>
                </a:solidFill>
              </a:rPr>
              <a:t>/ </a:t>
            </a:r>
            <a:r>
              <a:rPr lang="ko-KR" altLang="en-US" sz="1050" smtClean="0">
                <a:solidFill>
                  <a:srgbClr val="FF0000"/>
                </a:solidFill>
              </a:rPr>
              <a:t>유료리딩자</a:t>
            </a:r>
            <a:r>
              <a:rPr lang="en-US" altLang="ko-KR" sz="1050" smtClean="0">
                <a:solidFill>
                  <a:srgbClr val="FF0000"/>
                </a:solidFill>
              </a:rPr>
              <a:t>(VIP)) </a:t>
            </a:r>
            <a:r>
              <a:rPr lang="ko-KR" altLang="en-US" sz="1050" smtClean="0">
                <a:solidFill>
                  <a:srgbClr val="FF0000"/>
                </a:solidFill>
              </a:rPr>
              <a:t>선택 </a:t>
            </a:r>
            <a:r>
              <a:rPr lang="ko-KR" altLang="en-US" sz="1050">
                <a:solidFill>
                  <a:srgbClr val="FF0000"/>
                </a:solidFill>
              </a:rPr>
              <a:t>가능하게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>
                <a:solidFill>
                  <a:srgbClr val="FF0000"/>
                </a:solidFill>
              </a:rPr>
              <a:t>관리자 </a:t>
            </a:r>
            <a:r>
              <a:rPr lang="en-US" altLang="ko-KR" sz="1050">
                <a:solidFill>
                  <a:srgbClr val="FF0000"/>
                </a:solidFill>
              </a:rPr>
              <a:t>(</a:t>
            </a:r>
            <a:r>
              <a:rPr lang="ko-KR" altLang="en-US" sz="1050">
                <a:solidFill>
                  <a:srgbClr val="FF0000"/>
                </a:solidFill>
              </a:rPr>
              <a:t>마스터</a:t>
            </a:r>
            <a:r>
              <a:rPr lang="en-US" altLang="ko-KR" sz="1050">
                <a:solidFill>
                  <a:srgbClr val="FF0000"/>
                </a:solidFill>
              </a:rPr>
              <a:t>)</a:t>
            </a:r>
            <a:r>
              <a:rPr lang="ko-KR" altLang="en-US" sz="1050">
                <a:solidFill>
                  <a:srgbClr val="FF0000"/>
                </a:solidFill>
              </a:rPr>
              <a:t> 권한</a:t>
            </a:r>
            <a:r>
              <a:rPr lang="en-US" altLang="ko-KR" sz="1050">
                <a:solidFill>
                  <a:srgbClr val="FF0000"/>
                </a:solidFill>
              </a:rPr>
              <a:t>)</a:t>
            </a:r>
            <a:br>
              <a:rPr lang="en-US" altLang="ko-KR" sz="1050">
                <a:solidFill>
                  <a:srgbClr val="FF0000"/>
                </a:solidFill>
              </a:rPr>
            </a:br>
            <a:endParaRPr lang="en-US" altLang="ko-KR" sz="105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1050">
                <a:solidFill>
                  <a:srgbClr val="FF0000"/>
                </a:solidFill>
              </a:rPr>
              <a:t>담당자 자동 </a:t>
            </a:r>
            <a:r>
              <a:rPr lang="en-US" altLang="ko-KR" sz="1050">
                <a:solidFill>
                  <a:srgbClr val="FF0000"/>
                </a:solidFill>
              </a:rPr>
              <a:t>DB </a:t>
            </a:r>
            <a:r>
              <a:rPr lang="ko-KR" altLang="en-US" sz="1050">
                <a:solidFill>
                  <a:srgbClr val="FF0000"/>
                </a:solidFill>
              </a:rPr>
              <a:t>이력 기재 시 정보 기재 </a:t>
            </a:r>
            <a:r>
              <a:rPr lang="en-US" altLang="ko-KR" sz="1050">
                <a:solidFill>
                  <a:srgbClr val="FF0000"/>
                </a:solidFill>
              </a:rPr>
              <a:t/>
            </a:r>
            <a:br>
              <a:rPr lang="en-US" altLang="ko-KR" sz="1050">
                <a:solidFill>
                  <a:srgbClr val="FF0000"/>
                </a:solidFill>
              </a:rPr>
            </a:br>
            <a:r>
              <a:rPr lang="en-US" altLang="ko-KR" sz="1050" smtClean="0">
                <a:solidFill>
                  <a:srgbClr val="FF0000"/>
                </a:solidFill>
              </a:rPr>
              <a:t>-&gt;</a:t>
            </a:r>
            <a:r>
              <a:rPr lang="ko-KR" altLang="en-US" sz="1050" smtClean="0">
                <a:solidFill>
                  <a:srgbClr val="FF0000"/>
                </a:solidFill>
              </a:rPr>
              <a:t>회원 </a:t>
            </a:r>
            <a:r>
              <a:rPr lang="en-US" altLang="ko-KR" sz="1050" smtClean="0">
                <a:solidFill>
                  <a:srgbClr val="FF0000"/>
                </a:solidFill>
              </a:rPr>
              <a:t>DB </a:t>
            </a:r>
            <a:r>
              <a:rPr lang="ko-KR" altLang="en-US" sz="1050" smtClean="0">
                <a:solidFill>
                  <a:srgbClr val="FF0000"/>
                </a:solidFill>
              </a:rPr>
              <a:t>클릭해서 담당자가 </a:t>
            </a:r>
            <a:r>
              <a:rPr lang="ko-KR" altLang="en-US" sz="1050">
                <a:solidFill>
                  <a:srgbClr val="FF0000"/>
                </a:solidFill>
              </a:rPr>
              <a:t>이력메모시 카톡처럼 날짜가 남고 수정은 </a:t>
            </a:r>
            <a:r>
              <a:rPr lang="ko-KR" altLang="en-US" sz="1050" smtClean="0">
                <a:solidFill>
                  <a:srgbClr val="FF0000"/>
                </a:solidFill>
              </a:rPr>
              <a:t>안되게</a:t>
            </a:r>
            <a:endParaRPr lang="en-US" altLang="ko-KR" sz="105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기타 </a:t>
            </a:r>
            <a:r>
              <a:rPr lang="en-US" altLang="ko-KR" smtClean="0"/>
              <a:t>-&gt; 5-2. </a:t>
            </a:r>
            <a:r>
              <a:rPr lang="ko-KR" altLang="en-US" smtClean="0"/>
              <a:t>프로그램정보</a:t>
            </a:r>
            <a:endParaRPr lang="en-US" altLang="ko-KR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68" y="2450370"/>
            <a:ext cx="3656699" cy="19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22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5. </a:t>
            </a:r>
            <a:r>
              <a:rPr lang="ko-KR" altLang="en-US" sz="3600" smtClean="0"/>
              <a:t>임대 관리자 프로그램</a:t>
            </a:r>
            <a:endParaRPr lang="ko-KR" altLang="en-US" sz="3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24" y="2260527"/>
            <a:ext cx="3905250" cy="2924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2924" y="17958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로그인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62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5. </a:t>
            </a:r>
            <a:r>
              <a:rPr lang="ko-KR" altLang="en-US" sz="3600" smtClean="0"/>
              <a:t>임대 관리자 프로그램</a:t>
            </a:r>
            <a:endParaRPr lang="ko-KR" altLang="en-US" sz="3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4" y="1688759"/>
            <a:ext cx="7381098" cy="4151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312" y="113939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임대 메인화면</a:t>
            </a:r>
            <a:r>
              <a:rPr lang="en-US" altLang="ko-KR" smtClean="0"/>
              <a:t>(</a:t>
            </a:r>
            <a:r>
              <a:rPr lang="ko-KR" altLang="en-US" smtClean="0"/>
              <a:t>고객등록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046205" y="1383957"/>
            <a:ext cx="7339914" cy="7496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80" y="909944"/>
            <a:ext cx="3405831" cy="41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67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5. </a:t>
            </a:r>
            <a:r>
              <a:rPr lang="ko-KR" altLang="en-US" sz="3600" smtClean="0"/>
              <a:t>임대 관리자 프로그램</a:t>
            </a:r>
            <a:endParaRPr lang="ko-KR" altLang="en-US" sz="3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4" y="1688759"/>
            <a:ext cx="7381098" cy="4151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312" y="113939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임대 메인화면</a:t>
            </a:r>
            <a:r>
              <a:rPr lang="en-US" altLang="ko-KR" smtClean="0"/>
              <a:t>(</a:t>
            </a:r>
            <a:r>
              <a:rPr lang="ko-KR" altLang="en-US" smtClean="0"/>
              <a:t>자료검색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812324" y="1324064"/>
            <a:ext cx="6845644" cy="801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721" y="1253439"/>
            <a:ext cx="2885781" cy="30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09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5. </a:t>
            </a:r>
            <a:r>
              <a:rPr lang="ko-KR" altLang="en-US" sz="3600" smtClean="0"/>
              <a:t>임대 관리자 프로그램</a:t>
            </a:r>
            <a:endParaRPr lang="ko-KR" altLang="en-US" sz="3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4" y="1688759"/>
            <a:ext cx="7381098" cy="4151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312" y="113939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임대 메인화면</a:t>
            </a:r>
            <a:r>
              <a:rPr lang="en-US" altLang="ko-KR" smtClean="0"/>
              <a:t>(</a:t>
            </a:r>
            <a:r>
              <a:rPr lang="ko-KR" altLang="en-US" smtClean="0"/>
              <a:t>자료검색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899719" y="1324064"/>
            <a:ext cx="5758249" cy="793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68" y="1139398"/>
            <a:ext cx="2985256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5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2. </a:t>
            </a:r>
            <a:r>
              <a:rPr lang="ko-KR" altLang="en-US" sz="3600" smtClean="0"/>
              <a:t>주요기능</a:t>
            </a:r>
            <a:endParaRPr lang="ko-KR" altLang="en-US" sz="3600"/>
          </a:p>
        </p:txBody>
      </p:sp>
      <p:sp>
        <p:nvSpPr>
          <p:cNvPr id="3" name="직사각형 2"/>
          <p:cNvSpPr/>
          <p:nvPr/>
        </p:nvSpPr>
        <p:spPr>
          <a:xfrm>
            <a:off x="263611" y="1132347"/>
            <a:ext cx="115494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endParaRPr lang="en-US" altLang="ko-KR" sz="1000"/>
          </a:p>
          <a:p>
            <a:pPr marL="342900" indent="-342900">
              <a:buFontTx/>
              <a:buChar char="-"/>
            </a:pPr>
            <a:r>
              <a:rPr lang="en-US" altLang="ko-KR" sz="1000" smtClean="0">
                <a:solidFill>
                  <a:srgbClr val="FF0000"/>
                </a:solidFill>
              </a:rPr>
              <a:t>VIP/</a:t>
            </a:r>
            <a:r>
              <a:rPr lang="ko-KR" altLang="en-US" sz="1000" smtClean="0">
                <a:solidFill>
                  <a:srgbClr val="FF0000"/>
                </a:solidFill>
              </a:rPr>
              <a:t>매출관리에서</a:t>
            </a:r>
            <a:r>
              <a:rPr lang="en-US" altLang="ko-KR" sz="1000" smtClean="0"/>
              <a:t> </a:t>
            </a:r>
            <a:br>
              <a:rPr lang="en-US" altLang="ko-KR" sz="1000" smtClean="0"/>
            </a:br>
            <a:r>
              <a:rPr lang="ko-KR" altLang="en-US" sz="1000" smtClean="0">
                <a:solidFill>
                  <a:srgbClr val="FF0000"/>
                </a:solidFill>
              </a:rPr>
              <a:t>가입경로 탭 선택하여 리스트 데이터 업데이트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-&gt; CTS </a:t>
            </a:r>
            <a:r>
              <a:rPr lang="en-US" altLang="ko-KR" sz="1000">
                <a:solidFill>
                  <a:srgbClr val="FF0000"/>
                </a:solidFill>
              </a:rPr>
              <a:t>A  / B / C / D / </a:t>
            </a:r>
            <a:r>
              <a:rPr lang="ko-KR" altLang="en-US" sz="1000">
                <a:solidFill>
                  <a:srgbClr val="FF0000"/>
                </a:solidFill>
              </a:rPr>
              <a:t>파트너스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리딩회원 </a:t>
            </a:r>
            <a:r>
              <a:rPr lang="en-US" altLang="ko-KR" sz="1000">
                <a:solidFill>
                  <a:srgbClr val="FF0000"/>
                </a:solidFill>
              </a:rPr>
              <a:t>CTS </a:t>
            </a:r>
            <a:r>
              <a:rPr lang="ko-KR" altLang="en-US" sz="1000">
                <a:solidFill>
                  <a:srgbClr val="FF0000"/>
                </a:solidFill>
              </a:rPr>
              <a:t>사용하는 사람 아닌 사람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r>
              <a:rPr lang="en-US" altLang="ko-KR" sz="1000">
                <a:solidFill>
                  <a:srgbClr val="FF0000"/>
                </a:solidFill>
              </a:rPr>
              <a:t/>
            </a:r>
            <a:br>
              <a:rPr lang="en-US" altLang="ko-KR" sz="1000">
                <a:solidFill>
                  <a:srgbClr val="FF0000"/>
                </a:solidFill>
              </a:rPr>
            </a:br>
            <a:r>
              <a:rPr lang="en-US" altLang="ko-KR" sz="1000">
                <a:solidFill>
                  <a:srgbClr val="FF0000"/>
                </a:solidFill>
              </a:rPr>
              <a:t>-&gt; </a:t>
            </a:r>
            <a:r>
              <a:rPr lang="ko-KR" altLang="en-US" sz="1000" smtClean="0">
                <a:solidFill>
                  <a:srgbClr val="FF0000"/>
                </a:solidFill>
              </a:rPr>
              <a:t>가입경로 </a:t>
            </a:r>
            <a:r>
              <a:rPr lang="ko-KR" altLang="en-US" sz="1000">
                <a:solidFill>
                  <a:srgbClr val="FF0000"/>
                </a:solidFill>
              </a:rPr>
              <a:t>데이터로 가입반별 매출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정보</a:t>
            </a:r>
            <a:r>
              <a:rPr lang="en-US" altLang="ko-KR" sz="1000">
                <a:solidFill>
                  <a:srgbClr val="FF0000"/>
                </a:solidFill>
              </a:rPr>
              <a:t>) </a:t>
            </a:r>
            <a:r>
              <a:rPr lang="ko-KR" altLang="en-US" sz="1000" smtClean="0">
                <a:solidFill>
                  <a:srgbClr val="FF0000"/>
                </a:solidFill>
              </a:rPr>
              <a:t>수집</a:t>
            </a:r>
            <a:endParaRPr lang="en-US" altLang="ko-KR" sz="100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100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1000">
                <a:solidFill>
                  <a:srgbClr val="FF0000"/>
                </a:solidFill>
              </a:rPr>
              <a:t>매출관리에서 매출 입력시 영업자별 매출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카드</a:t>
            </a:r>
            <a:r>
              <a:rPr lang="en-US" altLang="ko-KR" sz="1000">
                <a:solidFill>
                  <a:srgbClr val="FF0000"/>
                </a:solidFill>
              </a:rPr>
              <a:t>, </a:t>
            </a:r>
            <a:r>
              <a:rPr lang="ko-KR" altLang="en-US" sz="1000">
                <a:solidFill>
                  <a:srgbClr val="FF0000"/>
                </a:solidFill>
              </a:rPr>
              <a:t>현금</a:t>
            </a:r>
            <a:r>
              <a:rPr lang="en-US" altLang="ko-KR" sz="1000">
                <a:solidFill>
                  <a:srgbClr val="FF0000"/>
                </a:solidFill>
              </a:rPr>
              <a:t>) </a:t>
            </a:r>
            <a:r>
              <a:rPr lang="ko-KR" altLang="en-US" sz="1000">
                <a:solidFill>
                  <a:srgbClr val="FF0000"/>
                </a:solidFill>
              </a:rPr>
              <a:t>탭 </a:t>
            </a:r>
            <a:r>
              <a:rPr lang="en-US" altLang="ko-KR" sz="1000">
                <a:solidFill>
                  <a:srgbClr val="FF0000"/>
                </a:solidFill>
              </a:rPr>
              <a:t>/ </a:t>
            </a:r>
            <a:r>
              <a:rPr lang="ko-KR" altLang="en-US" sz="1000">
                <a:solidFill>
                  <a:srgbClr val="FF0000"/>
                </a:solidFill>
              </a:rPr>
              <a:t>카드사별 적용 내역 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입력칸 추가</a:t>
            </a:r>
            <a:r>
              <a:rPr lang="en-US" altLang="ko-KR" sz="1000">
                <a:solidFill>
                  <a:srgbClr val="FF0000"/>
                </a:solidFill>
              </a:rPr>
              <a:t>) / </a:t>
            </a:r>
            <a:r>
              <a:rPr lang="ko-KR" altLang="en-US" sz="1000">
                <a:solidFill>
                  <a:srgbClr val="FF0000"/>
                </a:solidFill>
              </a:rPr>
              <a:t>결제수단변경 탭 </a:t>
            </a:r>
            <a:r>
              <a:rPr lang="en-US" altLang="ko-KR" sz="1000">
                <a:solidFill>
                  <a:srgbClr val="FF0000"/>
                </a:solidFill>
              </a:rPr>
              <a:t>/ </a:t>
            </a:r>
            <a:r>
              <a:rPr lang="ko-KR" altLang="en-US" sz="1000">
                <a:solidFill>
                  <a:srgbClr val="FF0000"/>
                </a:solidFill>
              </a:rPr>
              <a:t>결제할부변경 탭을 선택하면 등록시 매출 적용 시스템 </a:t>
            </a:r>
            <a:r>
              <a:rPr lang="ko-KR" altLang="en-US" sz="1000" smtClean="0">
                <a:solidFill>
                  <a:srgbClr val="FF0000"/>
                </a:solidFill>
              </a:rPr>
              <a:t>활성화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매출관리에서 기간 설정 필요 </a:t>
            </a:r>
            <a:r>
              <a:rPr lang="en-US" altLang="ko-KR" sz="1000" smtClean="0">
                <a:solidFill>
                  <a:srgbClr val="FF0000"/>
                </a:solidFill>
              </a:rPr>
              <a:t>( </a:t>
            </a:r>
            <a:r>
              <a:rPr lang="ko-KR" altLang="en-US" sz="1000" smtClean="0">
                <a:solidFill>
                  <a:srgbClr val="FF0000"/>
                </a:solidFill>
              </a:rPr>
              <a:t>일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월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en-US" altLang="ko-KR" sz="1000"/>
              <a:t/>
            </a:r>
            <a:br>
              <a:rPr lang="en-US" altLang="ko-KR" sz="1000"/>
            </a:br>
            <a:endParaRPr lang="en-US" altLang="ko-KR" sz="1000"/>
          </a:p>
          <a:p>
            <a:pPr marL="342900" indent="-342900">
              <a:buFontTx/>
              <a:buChar char="-"/>
            </a:pPr>
            <a:r>
              <a:rPr lang="ko-KR" altLang="en-US" sz="1000">
                <a:solidFill>
                  <a:srgbClr val="FF0000"/>
                </a:solidFill>
              </a:rPr>
              <a:t>문자 발송 내력 리스트 활성화</a:t>
            </a:r>
            <a:r>
              <a:rPr lang="en-US" altLang="ko-KR" sz="1000">
                <a:solidFill>
                  <a:srgbClr val="FF0000"/>
                </a:solidFill>
              </a:rPr>
              <a:t/>
            </a:r>
            <a:br>
              <a:rPr lang="en-US" altLang="ko-KR" sz="1000">
                <a:solidFill>
                  <a:srgbClr val="FF0000"/>
                </a:solidFill>
              </a:rPr>
            </a:br>
            <a:r>
              <a:rPr lang="en-US" altLang="ko-KR" sz="1000">
                <a:solidFill>
                  <a:srgbClr val="FF0000"/>
                </a:solidFill>
              </a:rPr>
              <a:t>  -&gt; </a:t>
            </a:r>
            <a:r>
              <a:rPr lang="ko-KR" altLang="en-US" sz="1000">
                <a:solidFill>
                  <a:srgbClr val="FF0000"/>
                </a:solidFill>
              </a:rPr>
              <a:t>날짜시간 보낸내용 회원별 확인 가능 활성창</a:t>
            </a:r>
            <a:endParaRPr lang="en-US" altLang="ko-KR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4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3. </a:t>
            </a:r>
            <a:r>
              <a:rPr lang="ko-KR" altLang="en-US" sz="3600" smtClean="0"/>
              <a:t>메뉴</a:t>
            </a:r>
            <a:endParaRPr lang="ko-KR" altLang="en-US" sz="3600"/>
          </a:p>
        </p:txBody>
      </p:sp>
      <p:sp>
        <p:nvSpPr>
          <p:cNvPr id="3" name="직사각형 2"/>
          <p:cNvSpPr/>
          <p:nvPr/>
        </p:nvSpPr>
        <p:spPr>
          <a:xfrm>
            <a:off x="518984" y="1210094"/>
            <a:ext cx="6096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smtClean="0"/>
              <a:t>0. </a:t>
            </a:r>
            <a:r>
              <a:rPr lang="ko-KR" altLang="en-US" sz="1600" smtClean="0"/>
              <a:t>로그인화면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en-US" altLang="ko-KR" sz="1600" smtClean="0"/>
              <a:t>1. </a:t>
            </a:r>
            <a:r>
              <a:rPr lang="ko-KR" altLang="en-US" sz="1600" smtClean="0"/>
              <a:t>메인화면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en-US" altLang="ko-KR" sz="1600" smtClean="0"/>
              <a:t>2</a:t>
            </a:r>
            <a:r>
              <a:rPr lang="ko-KR" altLang="en-US" sz="1600" smtClean="0"/>
              <a:t>. 고객관리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2</a:t>
            </a:r>
            <a:r>
              <a:rPr lang="ko-KR" altLang="en-US" sz="1600" smtClean="0"/>
              <a:t>-1. 고객등록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2</a:t>
            </a:r>
            <a:r>
              <a:rPr lang="ko-KR" altLang="en-US" sz="1600" smtClean="0"/>
              <a:t>-2. 자료검색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 2-3. </a:t>
            </a:r>
            <a:r>
              <a:rPr lang="ko-KR" altLang="en-US" sz="1600" smtClean="0"/>
              <a:t>문자 발송 내역</a:t>
            </a:r>
            <a:r>
              <a:rPr lang="en-US" altLang="ko-KR" sz="1600"/>
              <a:t> </a:t>
            </a:r>
            <a:r>
              <a:rPr lang="en-US" altLang="ko-KR" sz="1600" smtClean="0"/>
              <a:t>(</a:t>
            </a:r>
            <a:r>
              <a:rPr lang="ko-KR" altLang="en-US" sz="1600" smtClean="0"/>
              <a:t>회원명</a:t>
            </a:r>
            <a:r>
              <a:rPr lang="en-US" altLang="ko-KR" sz="1600" smtClean="0"/>
              <a:t>/</a:t>
            </a:r>
            <a:r>
              <a:rPr lang="ko-KR" altLang="en-US" sz="1600" smtClean="0"/>
              <a:t>날짜</a:t>
            </a:r>
            <a:r>
              <a:rPr lang="en-US" altLang="ko-KR" sz="1600" smtClean="0"/>
              <a:t>/</a:t>
            </a:r>
            <a:r>
              <a:rPr lang="ko-KR" altLang="en-US" sz="1600" smtClean="0"/>
              <a:t>시간</a:t>
            </a:r>
            <a:r>
              <a:rPr lang="en-US" altLang="ko-KR" sz="1600" smtClean="0"/>
              <a:t>/</a:t>
            </a:r>
            <a:r>
              <a:rPr lang="ko-KR" altLang="en-US" sz="1600" smtClean="0"/>
              <a:t>보낸내용</a:t>
            </a:r>
            <a:r>
              <a:rPr lang="en-US" altLang="ko-KR" sz="1600"/>
              <a:t>)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2</a:t>
            </a:r>
            <a:r>
              <a:rPr lang="ko-KR" altLang="en-US" sz="1600" smtClean="0"/>
              <a:t>-</a:t>
            </a:r>
            <a:r>
              <a:rPr lang="en-US" altLang="ko-KR" sz="1600"/>
              <a:t>4</a:t>
            </a:r>
            <a:r>
              <a:rPr lang="ko-KR" altLang="en-US" sz="1600" smtClean="0"/>
              <a:t>. 통계</a:t>
            </a:r>
          </a:p>
          <a:p>
            <a:r>
              <a:rPr lang="ko-KR" altLang="en-US" sz="1600" smtClean="0"/>
              <a:t>  ----------------------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2</a:t>
            </a:r>
            <a:r>
              <a:rPr lang="ko-KR" altLang="en-US" sz="1600" smtClean="0"/>
              <a:t>-</a:t>
            </a:r>
            <a:r>
              <a:rPr lang="en-US" altLang="ko-KR" sz="1600"/>
              <a:t>5</a:t>
            </a:r>
            <a:r>
              <a:rPr lang="ko-KR" altLang="en-US" sz="1600" smtClean="0"/>
              <a:t>. 엑셀로 저장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2</a:t>
            </a:r>
            <a:r>
              <a:rPr lang="ko-KR" altLang="en-US" sz="1600" smtClean="0"/>
              <a:t>-</a:t>
            </a:r>
            <a:r>
              <a:rPr lang="en-US" altLang="ko-KR" sz="1600"/>
              <a:t>6</a:t>
            </a:r>
            <a:r>
              <a:rPr lang="ko-KR" altLang="en-US" sz="1600" smtClean="0"/>
              <a:t>. 엑셀자료 가져오기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 2-7. </a:t>
            </a:r>
            <a:r>
              <a:rPr lang="ko-KR" altLang="en-US" sz="1600" smtClean="0"/>
              <a:t>자료 저장하기</a:t>
            </a:r>
            <a:r>
              <a:rPr lang="en-US" altLang="ko-KR" sz="1600" smtClean="0"/>
              <a:t>(</a:t>
            </a:r>
            <a:r>
              <a:rPr lang="ko-KR" altLang="en-US" sz="1600" smtClean="0"/>
              <a:t>백업</a:t>
            </a:r>
            <a:r>
              <a:rPr lang="en-US" altLang="ko-KR" sz="1600"/>
              <a:t>)</a:t>
            </a:r>
            <a:r>
              <a:rPr lang="en-US" altLang="ko-KR" sz="1600" smtClean="0"/>
              <a:t>  </a:t>
            </a:r>
            <a:br>
              <a:rPr lang="en-US" altLang="ko-KR" sz="1600" smtClean="0"/>
            </a:br>
            <a:r>
              <a:rPr lang="en-US" altLang="ko-KR" sz="1600" smtClean="0"/>
              <a:t>  2-8. </a:t>
            </a:r>
            <a:r>
              <a:rPr lang="ko-KR" altLang="en-US" sz="1600" smtClean="0"/>
              <a:t>자료 가져오기</a:t>
            </a:r>
            <a:r>
              <a:rPr lang="en-US" altLang="ko-KR" sz="1600" smtClean="0"/>
              <a:t>(</a:t>
            </a:r>
            <a:r>
              <a:rPr lang="ko-KR" altLang="en-US" sz="1600" smtClean="0"/>
              <a:t>복구</a:t>
            </a:r>
            <a:r>
              <a:rPr lang="en-US" altLang="ko-KR" sz="1600" smtClean="0"/>
              <a:t>)</a:t>
            </a:r>
            <a:endParaRPr lang="ko-KR" altLang="en-US" sz="1600" smtClean="0"/>
          </a:p>
          <a:p>
            <a:endParaRPr lang="ko-KR" altLang="en-US" sz="1600" smtClean="0"/>
          </a:p>
          <a:p>
            <a:r>
              <a:rPr lang="en-US" altLang="ko-KR" sz="1600" smtClean="0"/>
              <a:t>3</a:t>
            </a:r>
            <a:r>
              <a:rPr lang="ko-KR" altLang="en-US" sz="1600" smtClean="0"/>
              <a:t>. 업무 관리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3</a:t>
            </a:r>
            <a:r>
              <a:rPr lang="ko-KR" altLang="en-US" sz="1600" smtClean="0"/>
              <a:t>-1. 업무 일지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3</a:t>
            </a:r>
            <a:r>
              <a:rPr lang="ko-KR" altLang="en-US" sz="1600" smtClean="0"/>
              <a:t>-2. 일정 관리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3</a:t>
            </a:r>
            <a:r>
              <a:rPr lang="ko-KR" altLang="en-US" sz="1600" smtClean="0"/>
              <a:t>-3. 매출관리</a:t>
            </a: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5560540" y="1210094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smtClean="0"/>
              <a:t>4</a:t>
            </a:r>
            <a:r>
              <a:rPr lang="ko-KR" altLang="en-US" sz="1600" smtClean="0"/>
              <a:t>. 환경설정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4</a:t>
            </a:r>
            <a:r>
              <a:rPr lang="ko-KR" altLang="en-US" sz="1600" smtClean="0"/>
              <a:t>-1. 사용자 환경설정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4</a:t>
            </a:r>
            <a:r>
              <a:rPr lang="ko-KR" altLang="en-US" sz="1600" smtClean="0"/>
              <a:t>-2. 사용자 관리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4</a:t>
            </a:r>
            <a:r>
              <a:rPr lang="ko-KR" altLang="en-US" sz="1600" smtClean="0"/>
              <a:t>-3. DB 환경설정 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 4</a:t>
            </a:r>
            <a:r>
              <a:rPr lang="ko-KR" altLang="en-US" sz="1600" smtClean="0"/>
              <a:t>-4. 문자설정 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-----------------</a:t>
            </a:r>
          </a:p>
          <a:p>
            <a:r>
              <a:rPr lang="en-US" altLang="ko-KR" sz="1600" smtClean="0"/>
              <a:t>  4</a:t>
            </a:r>
            <a:r>
              <a:rPr lang="ko-KR" altLang="en-US" sz="1600" smtClean="0"/>
              <a:t>-</a:t>
            </a:r>
            <a:r>
              <a:rPr lang="en-US" altLang="ko-KR" sz="1600" smtClean="0"/>
              <a:t>5</a:t>
            </a:r>
            <a:r>
              <a:rPr lang="ko-KR" altLang="en-US" sz="1600" smtClean="0"/>
              <a:t>. 국경일/기념일 정의</a:t>
            </a:r>
          </a:p>
          <a:p>
            <a:r>
              <a:rPr lang="ko-KR" altLang="en-US" sz="1600" smtClean="0"/>
              <a:t>  </a:t>
            </a:r>
            <a:r>
              <a:rPr lang="en-US" altLang="ko-KR" sz="1600" smtClean="0"/>
              <a:t>4</a:t>
            </a:r>
            <a:r>
              <a:rPr lang="ko-KR" altLang="en-US" sz="1600" smtClean="0"/>
              <a:t>-</a:t>
            </a:r>
            <a:r>
              <a:rPr lang="en-US" altLang="ko-KR" sz="1600" smtClean="0"/>
              <a:t>6</a:t>
            </a:r>
            <a:r>
              <a:rPr lang="ko-KR" altLang="en-US" sz="1600" smtClean="0"/>
              <a:t>. 출력설정</a:t>
            </a:r>
            <a:endParaRPr lang="en-US" altLang="ko-KR" sz="1600" smtClean="0"/>
          </a:p>
          <a:p>
            <a:r>
              <a:rPr lang="en-US" altLang="ko-KR" sz="1600" smtClean="0"/>
              <a:t>------------------</a:t>
            </a:r>
          </a:p>
          <a:p>
            <a:r>
              <a:rPr lang="en-US" altLang="ko-KR" sz="1600" smtClean="0"/>
              <a:t>  4-7. </a:t>
            </a:r>
            <a:r>
              <a:rPr lang="ko-KR" altLang="en-US" sz="1600" smtClean="0"/>
              <a:t>특정항목 일괄변경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4-8. </a:t>
            </a:r>
            <a:r>
              <a:rPr lang="ko-KR" altLang="en-US" sz="1600" smtClean="0"/>
              <a:t>담당</a:t>
            </a:r>
            <a:r>
              <a:rPr lang="en-US" altLang="ko-KR" sz="1600" smtClean="0"/>
              <a:t>(</a:t>
            </a:r>
            <a:r>
              <a:rPr lang="ko-KR" altLang="en-US" sz="1600" smtClean="0"/>
              <a:t>관리</a:t>
            </a:r>
            <a:r>
              <a:rPr lang="en-US" altLang="ko-KR" sz="1600" smtClean="0"/>
              <a:t>)</a:t>
            </a:r>
            <a:r>
              <a:rPr lang="ko-KR" altLang="en-US" sz="1600" smtClean="0"/>
              <a:t>자 일괄변경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</a:t>
            </a:r>
            <a:r>
              <a:rPr lang="ko-KR" altLang="en-US" sz="1600" smtClean="0"/>
              <a:t>  </a:t>
            </a:r>
            <a:endParaRPr lang="en-US" altLang="ko-KR" sz="1600" smtClean="0"/>
          </a:p>
          <a:p>
            <a:r>
              <a:rPr lang="en-US" altLang="ko-KR" sz="1600" smtClean="0"/>
              <a:t>5. </a:t>
            </a:r>
            <a:r>
              <a:rPr lang="ko-KR" altLang="en-US" sz="1600" smtClean="0"/>
              <a:t>기타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5-1. </a:t>
            </a:r>
            <a:r>
              <a:rPr lang="ko-KR" altLang="en-US" sz="1600" smtClean="0"/>
              <a:t>공지사항</a:t>
            </a:r>
            <a:r>
              <a:rPr lang="en-US" altLang="ko-KR" sz="1600" smtClean="0"/>
              <a:t>(</a:t>
            </a:r>
            <a:r>
              <a:rPr lang="ko-KR" altLang="en-US" sz="1600" smtClean="0"/>
              <a:t>웹연결</a:t>
            </a:r>
            <a:r>
              <a:rPr lang="en-US" altLang="ko-KR" sz="1600" smtClean="0"/>
              <a:t>)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5-2</a:t>
            </a:r>
            <a:r>
              <a:rPr lang="ko-KR" altLang="en-US" sz="1600" smtClean="0"/>
              <a:t>. 프로그램 정보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       (</a:t>
            </a:r>
            <a:r>
              <a:rPr lang="ko-KR" altLang="en-US" sz="1600" smtClean="0"/>
              <a:t>버전정보</a:t>
            </a:r>
            <a:r>
              <a:rPr lang="en-US" altLang="ko-KR" sz="1600" smtClean="0"/>
              <a:t>/</a:t>
            </a:r>
            <a:r>
              <a:rPr lang="ko-KR" altLang="en-US" sz="1600" smtClean="0"/>
              <a:t>카피라이트</a:t>
            </a:r>
            <a:r>
              <a:rPr lang="en-US" altLang="ko-KR" sz="1600" smtClean="0"/>
              <a:t>/</a:t>
            </a:r>
            <a:r>
              <a:rPr lang="ko-KR" altLang="en-US" sz="1600" smtClean="0"/>
              <a:t>프로그램 업데이트 여부</a:t>
            </a:r>
            <a:r>
              <a:rPr lang="en-US" altLang="ko-KR" sz="1600" smtClean="0"/>
              <a:t>)</a:t>
            </a:r>
            <a:endParaRPr lang="ko-KR" altLang="en-US" sz="1600" smtClean="0"/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72689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</a:t>
            </a:r>
            <a:r>
              <a:rPr lang="ko-KR" altLang="en-US" smtClean="0"/>
              <a:t>로그인화면</a:t>
            </a:r>
            <a:endParaRPr lang="en-US" altLang="ko-KR" smtClean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296930" y="3593756"/>
            <a:ext cx="6425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34" y="2075341"/>
            <a:ext cx="4667250" cy="3209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30" y="2307252"/>
            <a:ext cx="3667435" cy="27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55" y="1577677"/>
            <a:ext cx="8905098" cy="5009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406642" y="931346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1.</a:t>
            </a:r>
            <a:r>
              <a:rPr lang="ko-KR" altLang="en-US" smtClean="0"/>
              <a:t>메인화면</a:t>
            </a:r>
            <a:r>
              <a:rPr lang="en-US" altLang="ko-KR" smtClean="0"/>
              <a:t>(</a:t>
            </a:r>
            <a:r>
              <a:rPr lang="ko-KR" altLang="en-US" smtClean="0"/>
              <a:t>회원목록 출력</a:t>
            </a:r>
            <a:r>
              <a:rPr lang="en-US" altLang="ko-KR" smtClean="0"/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733346" y="1343577"/>
            <a:ext cx="16476" cy="471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18016" y="95084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메인 메뉴 출력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58557" y="1780291"/>
            <a:ext cx="2191265" cy="20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2618" y="1280034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rgbClr val="FF0000"/>
                </a:solidFill>
              </a:rPr>
              <a:t>회원목록은 광고</a:t>
            </a:r>
            <a:r>
              <a:rPr lang="en-US" altLang="ko-KR" sz="1200" smtClean="0">
                <a:solidFill>
                  <a:srgbClr val="FF0000"/>
                </a:solidFill>
              </a:rPr>
              <a:t>/</a:t>
            </a:r>
            <a:r>
              <a:rPr lang="ko-KR" altLang="en-US" sz="1200" smtClean="0">
                <a:solidFill>
                  <a:srgbClr val="FF0000"/>
                </a:solidFill>
              </a:rPr>
              <a:t>대량</a:t>
            </a:r>
            <a:r>
              <a:rPr lang="en-US" altLang="ko-KR" sz="1200" smtClean="0">
                <a:solidFill>
                  <a:srgbClr val="FF0000"/>
                </a:solidFill>
              </a:rPr>
              <a:t>/</a:t>
            </a:r>
            <a:r>
              <a:rPr lang="ko-KR" altLang="en-US" sz="1200" smtClean="0">
                <a:solidFill>
                  <a:srgbClr val="FF0000"/>
                </a:solidFill>
              </a:rPr>
              <a:t>불량</a:t>
            </a:r>
            <a:r>
              <a:rPr lang="en-US" altLang="ko-KR" sz="1200" smtClean="0">
                <a:solidFill>
                  <a:srgbClr val="FF0000"/>
                </a:solidFill>
              </a:rPr>
              <a:t>/VIP </a:t>
            </a:r>
            <a:r>
              <a:rPr lang="ko-KR" altLang="en-US" sz="1200" smtClean="0">
                <a:solidFill>
                  <a:srgbClr val="FF0000"/>
                </a:solidFill>
              </a:rPr>
              <a:t>로 분류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9720" y="923553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최초분배일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수정일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예약일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리딩기간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-&gt; </a:t>
            </a:r>
            <a:r>
              <a:rPr lang="ko-KR" altLang="en-US" sz="1000" smtClean="0">
                <a:solidFill>
                  <a:srgbClr val="FF0000"/>
                </a:solidFill>
              </a:rPr>
              <a:t>오름차순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내림차순 정렬 적용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56955" y="2685535"/>
            <a:ext cx="8905098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318422" y="1343577"/>
            <a:ext cx="700216" cy="1341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3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95416" y="1210962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2-1.</a:t>
            </a:r>
            <a:r>
              <a:rPr lang="ko-KR" altLang="en-US" smtClean="0"/>
              <a:t>고객등록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/>
              <a:t>광고 </a:t>
            </a:r>
            <a:r>
              <a:rPr lang="en-US" altLang="ko-KR"/>
              <a:t>DB/ </a:t>
            </a:r>
            <a:r>
              <a:rPr lang="ko-KR" altLang="en-US"/>
              <a:t>대량 </a:t>
            </a:r>
            <a:r>
              <a:rPr lang="en-US" altLang="ko-KR"/>
              <a:t>DB / </a:t>
            </a:r>
            <a:r>
              <a:rPr lang="ko-KR" altLang="en-US" smtClean="0"/>
              <a:t>불량</a:t>
            </a:r>
            <a:r>
              <a:rPr lang="en-US" altLang="ko-KR"/>
              <a:t> </a:t>
            </a:r>
            <a:r>
              <a:rPr lang="ko-KR" altLang="en-US" smtClean="0"/>
              <a:t>일경우</a:t>
            </a:r>
            <a:endParaRPr lang="en-US" altLang="ko-KR" smtClean="0"/>
          </a:p>
        </p:txBody>
      </p:sp>
      <p:sp>
        <p:nvSpPr>
          <p:cNvPr id="10" name="직사각형 9"/>
          <p:cNvSpPr/>
          <p:nvPr/>
        </p:nvSpPr>
        <p:spPr>
          <a:xfrm>
            <a:off x="3885303" y="193486"/>
            <a:ext cx="77435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무료 자동만기</a:t>
            </a:r>
            <a:r>
              <a:rPr lang="en-US" altLang="ko-KR" sz="1100">
                <a:solidFill>
                  <a:srgbClr val="FF0000"/>
                </a:solidFill>
              </a:rPr>
              <a:t/>
            </a:r>
            <a:br>
              <a:rPr lang="en-US" altLang="ko-KR" sz="1100">
                <a:solidFill>
                  <a:srgbClr val="FF0000"/>
                </a:solidFill>
              </a:rPr>
            </a:br>
            <a:r>
              <a:rPr lang="en-US" altLang="ko-KR" sz="1100">
                <a:solidFill>
                  <a:srgbClr val="FF0000"/>
                </a:solidFill>
              </a:rPr>
              <a:t>-&gt; </a:t>
            </a:r>
            <a:r>
              <a:rPr lang="ko-KR" altLang="en-US" sz="1100">
                <a:solidFill>
                  <a:srgbClr val="FF0000"/>
                </a:solidFill>
              </a:rPr>
              <a:t>무료등록시 최초분배일</a:t>
            </a:r>
            <a:r>
              <a:rPr lang="en-US" altLang="ko-KR" sz="1100">
                <a:solidFill>
                  <a:srgbClr val="FF0000"/>
                </a:solidFill>
              </a:rPr>
              <a:t>(</a:t>
            </a:r>
            <a:r>
              <a:rPr lang="ko-KR" altLang="en-US" sz="1100">
                <a:solidFill>
                  <a:srgbClr val="FF0000"/>
                </a:solidFill>
              </a:rPr>
              <a:t>회원 무료시작일</a:t>
            </a:r>
            <a:r>
              <a:rPr lang="en-US" altLang="ko-KR" sz="1100">
                <a:solidFill>
                  <a:srgbClr val="FF0000"/>
                </a:solidFill>
              </a:rPr>
              <a:t>)</a:t>
            </a:r>
            <a:r>
              <a:rPr lang="ko-KR" altLang="en-US" sz="1100">
                <a:solidFill>
                  <a:srgbClr val="FF0000"/>
                </a:solidFill>
              </a:rPr>
              <a:t> 적을 수 있도록 </a:t>
            </a:r>
            <a:r>
              <a:rPr lang="en-US" altLang="ko-KR" sz="1100">
                <a:solidFill>
                  <a:srgbClr val="FF0000"/>
                </a:solidFill>
              </a:rPr>
              <a:t>(1</a:t>
            </a:r>
            <a:r>
              <a:rPr lang="ko-KR" altLang="en-US" sz="1100">
                <a:solidFill>
                  <a:srgbClr val="FF0000"/>
                </a:solidFill>
              </a:rPr>
              <a:t>주 </a:t>
            </a:r>
            <a:r>
              <a:rPr lang="en-US" altLang="ko-KR" sz="1100">
                <a:solidFill>
                  <a:srgbClr val="FF0000"/>
                </a:solidFill>
              </a:rPr>
              <a:t>/2</a:t>
            </a:r>
            <a:r>
              <a:rPr lang="ko-KR" altLang="en-US" sz="1100">
                <a:solidFill>
                  <a:srgbClr val="FF0000"/>
                </a:solidFill>
              </a:rPr>
              <a:t>주</a:t>
            </a:r>
            <a:r>
              <a:rPr lang="en-US" altLang="ko-KR" sz="1100">
                <a:solidFill>
                  <a:srgbClr val="FF0000"/>
                </a:solidFill>
              </a:rPr>
              <a:t>) -&gt; </a:t>
            </a:r>
            <a:r>
              <a:rPr lang="ko-KR" altLang="en-US" sz="1100">
                <a:solidFill>
                  <a:srgbClr val="FF0000"/>
                </a:solidFill>
              </a:rPr>
              <a:t>분배일등록후 </a:t>
            </a:r>
            <a:r>
              <a:rPr lang="en-US" altLang="ko-KR" sz="1100">
                <a:solidFill>
                  <a:srgbClr val="FF0000"/>
                </a:solidFill>
              </a:rPr>
              <a:t>(1</a:t>
            </a:r>
            <a:r>
              <a:rPr lang="ko-KR" altLang="en-US" sz="1100">
                <a:solidFill>
                  <a:srgbClr val="FF0000"/>
                </a:solidFill>
              </a:rPr>
              <a:t>주</a:t>
            </a:r>
            <a:r>
              <a:rPr lang="en-US" altLang="ko-KR" sz="1100">
                <a:solidFill>
                  <a:srgbClr val="FF0000"/>
                </a:solidFill>
              </a:rPr>
              <a:t>/2</a:t>
            </a:r>
            <a:r>
              <a:rPr lang="ko-KR" altLang="en-US" sz="1100">
                <a:solidFill>
                  <a:srgbClr val="FF0000"/>
                </a:solidFill>
              </a:rPr>
              <a:t>주</a:t>
            </a:r>
            <a:r>
              <a:rPr lang="en-US" altLang="ko-KR" sz="1100">
                <a:solidFill>
                  <a:srgbClr val="FF0000"/>
                </a:solidFill>
              </a:rPr>
              <a:t>) </a:t>
            </a:r>
            <a:r>
              <a:rPr lang="ko-KR" altLang="en-US" sz="1100">
                <a:solidFill>
                  <a:srgbClr val="FF0000"/>
                </a:solidFill>
              </a:rPr>
              <a:t>기간동안에 무료회원에 문자 발송 </a:t>
            </a:r>
            <a:r>
              <a:rPr lang="en-US" altLang="ko-KR" sz="1100">
                <a:solidFill>
                  <a:srgbClr val="FF0000"/>
                </a:solidFill>
              </a:rPr>
              <a:t>(</a:t>
            </a:r>
            <a:r>
              <a:rPr lang="ko-KR" altLang="en-US" sz="1100">
                <a:solidFill>
                  <a:srgbClr val="FF0000"/>
                </a:solidFill>
              </a:rPr>
              <a:t>문자는 기능은 추가가 되나 막힐수 있음</a:t>
            </a:r>
            <a:r>
              <a:rPr lang="en-US" altLang="ko-KR" sz="1100">
                <a:solidFill>
                  <a:srgbClr val="FF0000"/>
                </a:solidFill>
              </a:rPr>
              <a:t>)</a:t>
            </a:r>
            <a:br>
              <a:rPr lang="en-US" altLang="ko-KR" sz="1100">
                <a:solidFill>
                  <a:srgbClr val="FF0000"/>
                </a:solidFill>
              </a:rPr>
            </a:br>
            <a:r>
              <a:rPr lang="en-US" altLang="ko-KR" sz="1100">
                <a:solidFill>
                  <a:srgbClr val="FF0000"/>
                </a:solidFill>
              </a:rPr>
              <a:t>-&gt; (</a:t>
            </a:r>
            <a:r>
              <a:rPr lang="ko-KR" altLang="en-US" sz="1100">
                <a:solidFill>
                  <a:srgbClr val="FF0000"/>
                </a:solidFill>
              </a:rPr>
              <a:t>무료리딩자 </a:t>
            </a:r>
            <a:r>
              <a:rPr lang="en-US" altLang="ko-KR" sz="1100">
                <a:solidFill>
                  <a:srgbClr val="FF0000"/>
                </a:solidFill>
              </a:rPr>
              <a:t>/ </a:t>
            </a:r>
            <a:r>
              <a:rPr lang="ko-KR" altLang="en-US" sz="1100">
                <a:solidFill>
                  <a:srgbClr val="FF0000"/>
                </a:solidFill>
              </a:rPr>
              <a:t>유료리딩자</a:t>
            </a:r>
            <a:r>
              <a:rPr lang="en-US" altLang="ko-KR" sz="1100">
                <a:solidFill>
                  <a:srgbClr val="FF0000"/>
                </a:solidFill>
              </a:rPr>
              <a:t>)</a:t>
            </a:r>
            <a:r>
              <a:rPr lang="ko-KR" altLang="en-US" sz="1100">
                <a:solidFill>
                  <a:srgbClr val="FF0000"/>
                </a:solidFill>
              </a:rPr>
              <a:t> 선택 가능하게</a:t>
            </a:r>
            <a:r>
              <a:rPr lang="en-US" altLang="ko-KR" sz="1100">
                <a:solidFill>
                  <a:srgbClr val="FF0000"/>
                </a:solidFill>
              </a:rPr>
              <a:t>(</a:t>
            </a:r>
            <a:r>
              <a:rPr lang="ko-KR" altLang="en-US" sz="1100">
                <a:solidFill>
                  <a:srgbClr val="FF0000"/>
                </a:solidFill>
              </a:rPr>
              <a:t>관리자 </a:t>
            </a:r>
            <a:r>
              <a:rPr lang="en-US" altLang="ko-KR" sz="1100">
                <a:solidFill>
                  <a:srgbClr val="FF0000"/>
                </a:solidFill>
              </a:rPr>
              <a:t>(</a:t>
            </a:r>
            <a:r>
              <a:rPr lang="ko-KR" altLang="en-US" sz="1100">
                <a:solidFill>
                  <a:srgbClr val="FF0000"/>
                </a:solidFill>
              </a:rPr>
              <a:t>마스터</a:t>
            </a:r>
            <a:r>
              <a:rPr lang="en-US" altLang="ko-KR" sz="1100">
                <a:solidFill>
                  <a:srgbClr val="FF0000"/>
                </a:solidFill>
              </a:rPr>
              <a:t>)</a:t>
            </a:r>
            <a:r>
              <a:rPr lang="ko-KR" altLang="en-US" sz="1100">
                <a:solidFill>
                  <a:srgbClr val="FF0000"/>
                </a:solidFill>
              </a:rPr>
              <a:t> 권한</a:t>
            </a:r>
            <a:r>
              <a:rPr lang="en-US" altLang="ko-KR" sz="1100">
                <a:solidFill>
                  <a:srgbClr val="FF0000"/>
                </a:solidFill>
              </a:rPr>
              <a:t>)</a:t>
            </a:r>
            <a:endParaRPr lang="ko-KR" altLang="en-US" sz="1100"/>
          </a:p>
        </p:txBody>
      </p:sp>
      <p:sp>
        <p:nvSpPr>
          <p:cNvPr id="2" name="TextBox 1"/>
          <p:cNvSpPr txBox="1"/>
          <p:nvPr/>
        </p:nvSpPr>
        <p:spPr>
          <a:xfrm>
            <a:off x="9234286" y="2475038"/>
            <a:ext cx="299473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고객 목록은</a:t>
            </a:r>
            <a:endParaRPr lang="en-US" altLang="ko-KR" sz="1000" smtClean="0"/>
          </a:p>
          <a:p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ko-KR" altLang="en-US" sz="800" smtClean="0"/>
              <a:t>광고 </a:t>
            </a:r>
            <a:r>
              <a:rPr lang="en-US" altLang="ko-KR" sz="800" smtClean="0"/>
              <a:t>DB/ </a:t>
            </a:r>
            <a:r>
              <a:rPr lang="ko-KR" altLang="en-US" sz="800" smtClean="0"/>
              <a:t>대량 </a:t>
            </a:r>
            <a:r>
              <a:rPr lang="en-US" altLang="ko-KR" sz="800" smtClean="0"/>
              <a:t>DB / </a:t>
            </a:r>
            <a:r>
              <a:rPr lang="ko-KR" altLang="en-US" sz="800" smtClean="0"/>
              <a:t>불량 </a:t>
            </a:r>
            <a:r>
              <a:rPr lang="en-US" altLang="ko-KR" sz="800" smtClean="0"/>
              <a:t>/ VIP(</a:t>
            </a:r>
            <a:r>
              <a:rPr lang="ko-KR" altLang="en-US" sz="800" smtClean="0"/>
              <a:t>유료회원</a:t>
            </a:r>
            <a:r>
              <a:rPr lang="en-US" altLang="ko-KR" sz="800" smtClean="0"/>
              <a:t>) </a:t>
            </a:r>
            <a:r>
              <a:rPr lang="ko-KR" altLang="en-US" sz="800" smtClean="0"/>
              <a:t>탭으로 분류되며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/>
              <a:t>광고 </a:t>
            </a:r>
            <a:r>
              <a:rPr lang="en-US" altLang="ko-KR" sz="800"/>
              <a:t>DB/ </a:t>
            </a:r>
            <a:r>
              <a:rPr lang="ko-KR" altLang="en-US" sz="800"/>
              <a:t>대량 </a:t>
            </a:r>
            <a:r>
              <a:rPr lang="en-US" altLang="ko-KR" sz="800"/>
              <a:t>DB / </a:t>
            </a:r>
            <a:r>
              <a:rPr lang="ko-KR" altLang="en-US" sz="800" smtClean="0"/>
              <a:t>불량 탭 활성화 상태에서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고객등록 버튼을 누르면 </a:t>
            </a:r>
            <a:r>
              <a:rPr lang="en-US" altLang="ko-KR" sz="800" smtClean="0"/>
              <a:t>(</a:t>
            </a:r>
            <a:r>
              <a:rPr lang="ko-KR" altLang="en-US" sz="800" smtClean="0"/>
              <a:t>고객등록 </a:t>
            </a:r>
            <a:r>
              <a:rPr lang="en-US" altLang="ko-KR" sz="800" smtClean="0"/>
              <a:t>/</a:t>
            </a:r>
            <a:r>
              <a:rPr lang="ko-KR" altLang="en-US" sz="800" smtClean="0"/>
              <a:t>편집창</a:t>
            </a:r>
            <a:r>
              <a:rPr lang="en-US" altLang="ko-KR" sz="800" smtClean="0"/>
              <a:t>) </a:t>
            </a:r>
            <a:r>
              <a:rPr lang="ko-KR" altLang="en-US" sz="800" smtClean="0"/>
              <a:t>팝업이 띄워지며</a:t>
            </a:r>
            <a:r>
              <a:rPr lang="en-US" altLang="ko-KR" sz="800" smtClean="0"/>
              <a:t>,</a:t>
            </a:r>
            <a:br>
              <a:rPr lang="en-US" altLang="ko-KR" sz="800" smtClean="0"/>
            </a:br>
            <a:r>
              <a:rPr lang="en-US" altLang="ko-KR" sz="800" smtClean="0"/>
              <a:t>VIP </a:t>
            </a:r>
            <a:r>
              <a:rPr lang="ko-KR" altLang="en-US" sz="800" smtClean="0"/>
              <a:t>영역은 비활성화</a:t>
            </a:r>
            <a:r>
              <a:rPr lang="en-US" altLang="ko-KR" sz="800" smtClean="0"/>
              <a:t>.</a:t>
            </a:r>
            <a:r>
              <a:rPr lang="ko-KR" altLang="en-US" sz="800" smtClean="0"/>
              <a:t> 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ko-KR" altLang="en-US" sz="1000" smtClean="0"/>
              <a:t> </a:t>
            </a:r>
            <a:endParaRPr lang="ko-KR" altLang="en-US" sz="1000"/>
          </a:p>
        </p:txBody>
      </p:sp>
      <p:sp>
        <p:nvSpPr>
          <p:cNvPr id="7" name="직사각형 6"/>
          <p:cNvSpPr/>
          <p:nvPr/>
        </p:nvSpPr>
        <p:spPr>
          <a:xfrm>
            <a:off x="3962400" y="1402973"/>
            <a:ext cx="5239844" cy="5266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62400" y="1200087"/>
            <a:ext cx="2042984" cy="271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고객등록 </a:t>
            </a:r>
            <a:r>
              <a:rPr lang="en-US" altLang="ko-KR" smtClean="0"/>
              <a:t>/</a:t>
            </a:r>
            <a:r>
              <a:rPr lang="ko-KR" altLang="en-US" smtClean="0"/>
              <a:t>편집창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477507" y="112983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입력 비활성화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014" y="5410407"/>
            <a:ext cx="31758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회원 이력은 영업자가 텍스트 형식으로 기입을 하며</a:t>
            </a:r>
            <a:r>
              <a:rPr lang="en-US" altLang="ko-KR" sz="1000" smtClean="0">
                <a:solidFill>
                  <a:srgbClr val="FF0000"/>
                </a:solidFill>
              </a:rPr>
              <a:t>,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날짜별로 리스트에 등록이되고</a:t>
            </a:r>
            <a:r>
              <a:rPr lang="en-US" altLang="ko-KR" sz="1000" smtClean="0">
                <a:solidFill>
                  <a:srgbClr val="FF0000"/>
                </a:solidFill>
              </a:rPr>
              <a:t>, </a:t>
            </a:r>
            <a:r>
              <a:rPr lang="ko-KR" altLang="en-US" sz="1000" smtClean="0">
                <a:solidFill>
                  <a:srgbClr val="FF0000"/>
                </a:solidFill>
              </a:rPr>
              <a:t>이미 등록된 내용은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수정 불가능하게한다</a:t>
            </a:r>
            <a:r>
              <a:rPr lang="en-US" altLang="ko-KR" sz="1000" smtClean="0">
                <a:solidFill>
                  <a:srgbClr val="FF0000"/>
                </a:solidFill>
              </a:rPr>
              <a:t>. (</a:t>
            </a:r>
            <a:r>
              <a:rPr lang="ko-KR" altLang="en-US" sz="1000" smtClean="0">
                <a:solidFill>
                  <a:srgbClr val="FF0000"/>
                </a:solidFill>
              </a:rPr>
              <a:t>카톡 처럼 한번 등록하면 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위에 회원 이력 리스트에 표시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저장은 확인버튼을 눌러서 전체 저장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2161" y="4721714"/>
            <a:ext cx="2294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회원 이력 리스트 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날짜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담당자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메모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22423" y="354202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문자 보내기 화면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05562" y="2330328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최초분배일 입력칸 추가</a:t>
            </a:r>
            <a:endParaRPr lang="ko-KR" altLang="en-US" sz="100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48" y="1565281"/>
            <a:ext cx="4980547" cy="5077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4286" y="3542027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유입경로 분류구분</a:t>
            </a:r>
            <a:endParaRPr lang="ko-KR" altLang="en-US" sz="1100"/>
          </a:p>
        </p:txBody>
      </p:sp>
      <p:sp>
        <p:nvSpPr>
          <p:cNvPr id="15" name="TextBox 14"/>
          <p:cNvSpPr txBox="1"/>
          <p:nvPr/>
        </p:nvSpPr>
        <p:spPr>
          <a:xfrm>
            <a:off x="9234286" y="3834124"/>
            <a:ext cx="2464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/>
              <a:t>대분류 </a:t>
            </a:r>
            <a:r>
              <a:rPr lang="en-US" altLang="ko-KR" sz="800" smtClean="0"/>
              <a:t>: </a:t>
            </a:r>
            <a:r>
              <a:rPr lang="ko-KR" altLang="en-US" sz="800" smtClean="0"/>
              <a:t>광고</a:t>
            </a:r>
            <a:r>
              <a:rPr lang="en-US" altLang="ko-KR" sz="800" smtClean="0"/>
              <a:t>DB/</a:t>
            </a:r>
            <a:r>
              <a:rPr lang="ko-KR" altLang="en-US" sz="800" smtClean="0"/>
              <a:t>대량</a:t>
            </a:r>
            <a:r>
              <a:rPr lang="en-US" altLang="ko-KR" sz="800" smtClean="0"/>
              <a:t>DB/</a:t>
            </a:r>
            <a:r>
              <a:rPr lang="ko-KR" altLang="en-US" sz="800" smtClean="0"/>
              <a:t>불량</a:t>
            </a:r>
            <a:r>
              <a:rPr lang="en-US" altLang="ko-KR" sz="800" smtClean="0"/>
              <a:t>DB/VIP</a:t>
            </a:r>
          </a:p>
          <a:p>
            <a:r>
              <a:rPr lang="ko-KR" altLang="en-US" sz="800" smtClean="0"/>
              <a:t>소분류 </a:t>
            </a:r>
            <a:r>
              <a:rPr lang="en-US" altLang="ko-KR" sz="800" smtClean="0"/>
              <a:t>: </a:t>
            </a:r>
            <a:r>
              <a:rPr lang="ko-KR" altLang="en-US" sz="800" smtClean="0"/>
              <a:t>신규</a:t>
            </a:r>
            <a:r>
              <a:rPr lang="en-US" altLang="ko-KR" sz="800"/>
              <a:t>/</a:t>
            </a:r>
            <a:r>
              <a:rPr lang="ko-KR" altLang="en-US" sz="800"/>
              <a:t>유력</a:t>
            </a:r>
            <a:r>
              <a:rPr lang="en-US" altLang="ko-KR" sz="800"/>
              <a:t>/</a:t>
            </a:r>
            <a:r>
              <a:rPr lang="ko-KR" altLang="en-US" sz="800"/>
              <a:t>가망</a:t>
            </a:r>
            <a:r>
              <a:rPr lang="en-US" altLang="ko-KR" sz="800"/>
              <a:t>/</a:t>
            </a:r>
            <a:r>
              <a:rPr lang="ko-KR" altLang="en-US" sz="800"/>
              <a:t>대기</a:t>
            </a:r>
            <a:r>
              <a:rPr lang="en-US" altLang="ko-KR" sz="800"/>
              <a:t>/</a:t>
            </a:r>
            <a:r>
              <a:rPr lang="ko-KR" altLang="en-US" sz="800"/>
              <a:t>부재</a:t>
            </a:r>
            <a:r>
              <a:rPr lang="en-US" altLang="ko-KR" sz="800"/>
              <a:t>/</a:t>
            </a:r>
            <a:r>
              <a:rPr lang="ko-KR" altLang="en-US" sz="800"/>
              <a:t>거절</a:t>
            </a:r>
            <a:r>
              <a:rPr lang="en-US" altLang="ko-KR" sz="800"/>
              <a:t>/</a:t>
            </a:r>
            <a:r>
              <a:rPr lang="ko-KR" altLang="en-US" sz="800" smtClean="0"/>
              <a:t>결번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대분류가 </a:t>
            </a:r>
            <a:r>
              <a:rPr lang="en-US" altLang="ko-KR" sz="800" smtClean="0"/>
              <a:t>VIP </a:t>
            </a:r>
            <a:r>
              <a:rPr lang="ko-KR" altLang="en-US" sz="800" smtClean="0"/>
              <a:t>일경우 소분류 </a:t>
            </a:r>
            <a:r>
              <a:rPr lang="en-US" altLang="ko-KR" sz="800" smtClean="0"/>
              <a:t>: </a:t>
            </a:r>
            <a:r>
              <a:rPr lang="ko-KR" altLang="en-US" sz="800" smtClean="0"/>
              <a:t>환불도움</a:t>
            </a:r>
            <a:endParaRPr lang="en-US" altLang="ko-KR" sz="800" smtClean="0"/>
          </a:p>
          <a:p>
            <a:endParaRPr lang="en-US" altLang="ko-KR" sz="800"/>
          </a:p>
          <a:p>
            <a:r>
              <a:rPr lang="ko-KR" altLang="en-US" sz="800" smtClean="0">
                <a:solidFill>
                  <a:srgbClr val="FF0000"/>
                </a:solidFill>
              </a:rPr>
              <a:t>분류는 사용자 환경설정에서 추가</a:t>
            </a:r>
            <a:r>
              <a:rPr lang="en-US" altLang="ko-KR" sz="800" smtClean="0">
                <a:solidFill>
                  <a:srgbClr val="FF0000"/>
                </a:solidFill>
              </a:rPr>
              <a:t>/</a:t>
            </a:r>
            <a:r>
              <a:rPr lang="ko-KR" altLang="en-US" sz="800" smtClean="0">
                <a:solidFill>
                  <a:srgbClr val="FF0000"/>
                </a:solidFill>
              </a:rPr>
              <a:t>수정</a:t>
            </a:r>
            <a:r>
              <a:rPr lang="en-US" altLang="ko-KR" sz="800" smtClean="0">
                <a:solidFill>
                  <a:srgbClr val="FF0000"/>
                </a:solidFill>
              </a:rPr>
              <a:t>/</a:t>
            </a:r>
            <a:r>
              <a:rPr lang="ko-KR" altLang="en-US" sz="800" smtClean="0">
                <a:solidFill>
                  <a:srgbClr val="FF0000"/>
                </a:solidFill>
              </a:rPr>
              <a:t>삭제 가능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11468" y="2567344"/>
            <a:ext cx="2242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예약일 설정시 해당시간에 알람기능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5643" y="2813565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유입경로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대분류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소분류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r>
              <a:rPr lang="ko-KR" altLang="en-US" sz="1000" smtClean="0">
                <a:solidFill>
                  <a:srgbClr val="FF0000"/>
                </a:solidFill>
              </a:rPr>
              <a:t> 선택</a:t>
            </a:r>
            <a:endParaRPr lang="ko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67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28" y="1471936"/>
            <a:ext cx="4980546" cy="5077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471" y="31303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/>
              <a:t>4. </a:t>
            </a:r>
            <a:r>
              <a:rPr lang="ko-KR" altLang="en-US" sz="3600" smtClean="0"/>
              <a:t>상세화면</a:t>
            </a: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205027" y="1094722"/>
            <a:ext cx="302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고객관리 </a:t>
            </a:r>
            <a:r>
              <a:rPr lang="en-US" altLang="ko-KR" smtClean="0"/>
              <a:t>-&gt; 2-1.</a:t>
            </a:r>
            <a:r>
              <a:rPr lang="ko-KR" altLang="en-US" smtClean="0"/>
              <a:t>고객등록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VIP(</a:t>
            </a:r>
            <a:r>
              <a:rPr lang="ko-KR" altLang="en-US" smtClean="0"/>
              <a:t>유료회원</a:t>
            </a:r>
            <a:r>
              <a:rPr lang="en-US" altLang="ko-KR" smtClean="0"/>
              <a:t>)</a:t>
            </a:r>
            <a:r>
              <a:rPr lang="ko-KR" altLang="en-US" smtClean="0"/>
              <a:t>일경우</a:t>
            </a:r>
            <a:endParaRPr lang="en-US" altLang="ko-KR" smtClean="0"/>
          </a:p>
        </p:txBody>
      </p:sp>
      <p:sp>
        <p:nvSpPr>
          <p:cNvPr id="2" name="TextBox 1"/>
          <p:cNvSpPr txBox="1"/>
          <p:nvPr/>
        </p:nvSpPr>
        <p:spPr>
          <a:xfrm>
            <a:off x="3900685" y="198994"/>
            <a:ext cx="38523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고객 목록은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ko-KR" altLang="en-US" sz="1000" smtClean="0"/>
              <a:t>광고 </a:t>
            </a:r>
            <a:r>
              <a:rPr lang="en-US" altLang="ko-KR" sz="1000" smtClean="0"/>
              <a:t>DB/ </a:t>
            </a:r>
            <a:r>
              <a:rPr lang="ko-KR" altLang="en-US" sz="1000" smtClean="0"/>
              <a:t>대량 </a:t>
            </a:r>
            <a:r>
              <a:rPr lang="en-US" altLang="ko-KR" sz="1000" smtClean="0"/>
              <a:t>DB / </a:t>
            </a:r>
            <a:r>
              <a:rPr lang="ko-KR" altLang="en-US" sz="1000" smtClean="0"/>
              <a:t>불량 </a:t>
            </a:r>
            <a:r>
              <a:rPr lang="en-US" altLang="ko-KR" sz="1000" smtClean="0"/>
              <a:t>/ VIP(</a:t>
            </a:r>
            <a:r>
              <a:rPr lang="ko-KR" altLang="en-US" sz="1000" smtClean="0"/>
              <a:t>유료회원</a:t>
            </a:r>
            <a:r>
              <a:rPr lang="en-US" altLang="ko-KR" sz="1000" smtClean="0"/>
              <a:t>) </a:t>
            </a:r>
            <a:r>
              <a:rPr lang="ko-KR" altLang="en-US" sz="1000" smtClean="0"/>
              <a:t>탭으로 분류되며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ko-KR" altLang="en-US" sz="1000" smtClean="0"/>
              <a:t>고객 목록중에서 회원을 선택한 다음 </a:t>
            </a:r>
            <a:r>
              <a:rPr lang="en-US" altLang="ko-KR" sz="1000" smtClean="0"/>
              <a:t>VIP </a:t>
            </a:r>
            <a:r>
              <a:rPr lang="ko-KR" altLang="en-US" sz="1000" smtClean="0"/>
              <a:t>가입 버튼을 누르면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en-US" altLang="ko-KR" sz="1000" smtClean="0"/>
              <a:t>VIP </a:t>
            </a:r>
            <a:r>
              <a:rPr lang="ko-KR" altLang="en-US" sz="1000" smtClean="0"/>
              <a:t>영역 활성화되며 </a:t>
            </a:r>
            <a:r>
              <a:rPr lang="en-US" altLang="ko-KR" sz="1000" smtClean="0"/>
              <a:t>, </a:t>
            </a:r>
            <a:r>
              <a:rPr lang="ko-KR" altLang="en-US" sz="1000" smtClean="0"/>
              <a:t>회원목록에서 </a:t>
            </a:r>
            <a:r>
              <a:rPr lang="en-US" altLang="ko-KR" sz="1000" smtClean="0"/>
              <a:t>VIP(</a:t>
            </a:r>
            <a:r>
              <a:rPr lang="ko-KR" altLang="en-US" sz="1000" smtClean="0"/>
              <a:t>유료회원</a:t>
            </a:r>
            <a:r>
              <a:rPr lang="en-US" altLang="ko-KR" sz="1000" smtClean="0"/>
              <a:t>) </a:t>
            </a:r>
            <a:r>
              <a:rPr lang="ko-KR" altLang="en-US" sz="1000" smtClean="0"/>
              <a:t>탭</a:t>
            </a:r>
            <a:r>
              <a:rPr lang="en-US" altLang="ko-KR" sz="1000" smtClean="0"/>
              <a:t> </a:t>
            </a:r>
            <a:r>
              <a:rPr lang="ko-KR" altLang="en-US" sz="1000" smtClean="0"/>
              <a:t>목록으로 </a:t>
            </a:r>
            <a:endParaRPr lang="en-US" altLang="ko-KR" sz="1000" smtClean="0"/>
          </a:p>
          <a:p>
            <a:r>
              <a:rPr lang="ko-KR" altLang="en-US" sz="1000" smtClean="0"/>
              <a:t>회원이동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ko-KR" altLang="en-US" sz="1000" smtClean="0"/>
              <a:t> 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r>
              <a:rPr lang="ko-KR" altLang="en-US" sz="1000" smtClean="0"/>
              <a:t> </a:t>
            </a:r>
            <a:r>
              <a:rPr lang="en-US" altLang="ko-KR" sz="1000" smtClean="0"/>
              <a:t/>
            </a:r>
            <a:br>
              <a:rPr lang="en-US" altLang="ko-KR" sz="1000" smtClean="0"/>
            </a:br>
            <a:endParaRPr lang="ko-KR" altLang="en-US" sz="1000"/>
          </a:p>
        </p:txBody>
      </p:sp>
      <p:sp>
        <p:nvSpPr>
          <p:cNvPr id="7" name="직사각형 6"/>
          <p:cNvSpPr/>
          <p:nvPr/>
        </p:nvSpPr>
        <p:spPr>
          <a:xfrm>
            <a:off x="3233420" y="1402973"/>
            <a:ext cx="5185650" cy="5236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99596" y="1131124"/>
            <a:ext cx="2042984" cy="271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고객등록 </a:t>
            </a:r>
            <a:r>
              <a:rPr lang="en-US" altLang="ko-KR" smtClean="0"/>
              <a:t>/</a:t>
            </a:r>
            <a:r>
              <a:rPr lang="ko-KR" altLang="en-US" smtClean="0"/>
              <a:t>편집창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067099" y="109472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[VIP </a:t>
            </a:r>
            <a:r>
              <a:rPr lang="ko-KR" altLang="en-US" sz="1000" smtClean="0">
                <a:solidFill>
                  <a:srgbClr val="FF0000"/>
                </a:solidFill>
              </a:rPr>
              <a:t>가입</a:t>
            </a:r>
            <a:r>
              <a:rPr lang="en-US" altLang="ko-KR" sz="1000" smtClean="0">
                <a:solidFill>
                  <a:srgbClr val="FF0000"/>
                </a:solidFill>
              </a:rPr>
              <a:t>]</a:t>
            </a:r>
            <a:r>
              <a:rPr lang="ko-KR" altLang="en-US" sz="1000" smtClean="0">
                <a:solidFill>
                  <a:srgbClr val="FF0000"/>
                </a:solidFill>
              </a:rPr>
              <a:t> 버튼을 누르면 </a:t>
            </a:r>
            <a:r>
              <a:rPr lang="en-US" altLang="ko-KR" sz="1000" smtClean="0">
                <a:solidFill>
                  <a:srgbClr val="FF0000"/>
                </a:solidFill>
              </a:rPr>
              <a:t>VIP </a:t>
            </a:r>
            <a:r>
              <a:rPr lang="ko-KR" altLang="en-US" sz="1000" smtClean="0">
                <a:solidFill>
                  <a:srgbClr val="FF0000"/>
                </a:solidFill>
              </a:rPr>
              <a:t>입력 활성화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40345" y="5427975"/>
            <a:ext cx="3576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회원 이력의 기타메모는 영업자가 텍스트 형식으로 기입을 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하며</a:t>
            </a:r>
            <a:r>
              <a:rPr lang="en-US" altLang="ko-KR" sz="1000" smtClean="0">
                <a:solidFill>
                  <a:srgbClr val="FF0000"/>
                </a:solidFill>
              </a:rPr>
              <a:t>, </a:t>
            </a:r>
            <a:r>
              <a:rPr lang="ko-KR" altLang="en-US" sz="1000" smtClean="0">
                <a:solidFill>
                  <a:srgbClr val="FF0000"/>
                </a:solidFill>
              </a:rPr>
              <a:t>카톡처럼 날짜별로 등록이 되고</a:t>
            </a:r>
            <a:r>
              <a:rPr lang="en-US" altLang="ko-KR" sz="1000" smtClean="0">
                <a:solidFill>
                  <a:srgbClr val="FF0000"/>
                </a:solidFill>
              </a:rPr>
              <a:t>, </a:t>
            </a:r>
            <a:r>
              <a:rPr lang="ko-KR" altLang="en-US" sz="1000" smtClean="0">
                <a:solidFill>
                  <a:srgbClr val="FF0000"/>
                </a:solidFill>
              </a:rPr>
              <a:t>이미 등록된 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내용은</a:t>
            </a:r>
            <a:r>
              <a:rPr lang="en-US" altLang="ko-KR" sz="1000">
                <a:solidFill>
                  <a:srgbClr val="FF0000"/>
                </a:solidFill>
              </a:rPr>
              <a:t> </a:t>
            </a:r>
            <a:r>
              <a:rPr lang="ko-KR" altLang="en-US" sz="1000" smtClean="0">
                <a:solidFill>
                  <a:srgbClr val="FF0000"/>
                </a:solidFill>
              </a:rPr>
              <a:t>수정 불가능하게한다</a:t>
            </a:r>
            <a:r>
              <a:rPr lang="en-US" altLang="ko-KR" sz="1000" smtClean="0">
                <a:solidFill>
                  <a:srgbClr val="FF0000"/>
                </a:solidFill>
              </a:rPr>
              <a:t>.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 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카톡 처럼 한번 등록하면 위에 회원 이력 리스트에 표시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저장은 확인버튼을 눌러서 전체 저장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753966" y="2390399"/>
            <a:ext cx="322901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- </a:t>
            </a:r>
            <a:r>
              <a:rPr lang="ko-KR" altLang="en-US" sz="1000">
                <a:solidFill>
                  <a:srgbClr val="FF0000"/>
                </a:solidFill>
              </a:rPr>
              <a:t>결제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추가결제</a:t>
            </a:r>
            <a:r>
              <a:rPr lang="en-US" altLang="ko-KR" sz="1000">
                <a:solidFill>
                  <a:srgbClr val="FF0000"/>
                </a:solidFill>
              </a:rPr>
              <a:t>, pg</a:t>
            </a:r>
            <a:r>
              <a:rPr lang="ko-KR" altLang="en-US" sz="1000">
                <a:solidFill>
                  <a:srgbClr val="FF0000"/>
                </a:solidFill>
              </a:rPr>
              <a:t>사가 다를떄</a:t>
            </a:r>
            <a:r>
              <a:rPr lang="en-US" altLang="ko-KR" sz="1000">
                <a:solidFill>
                  <a:srgbClr val="FF0000"/>
                </a:solidFill>
              </a:rPr>
              <a:t>) </a:t>
            </a:r>
          </a:p>
          <a:p>
            <a:r>
              <a:rPr lang="en-US" altLang="ko-KR" sz="1000">
                <a:solidFill>
                  <a:srgbClr val="FF0000"/>
                </a:solidFill>
              </a:rPr>
              <a:t>   </a:t>
            </a:r>
            <a:r>
              <a:rPr lang="ko-KR" altLang="en-US" sz="1000">
                <a:solidFill>
                  <a:srgbClr val="FF0000"/>
                </a:solidFill>
              </a:rPr>
              <a:t>후결제나 카드사가 다를경우 결제버튼을 누르면 </a:t>
            </a:r>
            <a:endParaRPr lang="en-US" altLang="ko-KR" sz="1000" smtClean="0">
              <a:solidFill>
                <a:srgbClr val="FF0000"/>
              </a:solidFill>
            </a:endParaRPr>
          </a:p>
          <a:p>
            <a:r>
              <a:rPr lang="en-US" altLang="ko-KR" sz="1000">
                <a:solidFill>
                  <a:srgbClr val="FF0000"/>
                </a:solidFill>
              </a:rPr>
              <a:t> </a:t>
            </a:r>
            <a:r>
              <a:rPr lang="en-US" altLang="ko-KR" sz="1000" smtClean="0">
                <a:solidFill>
                  <a:srgbClr val="FF0000"/>
                </a:solidFill>
              </a:rPr>
              <a:t> </a:t>
            </a:r>
            <a:r>
              <a:rPr lang="ko-KR" altLang="en-US" sz="1000" smtClean="0">
                <a:solidFill>
                  <a:srgbClr val="FF0000"/>
                </a:solidFill>
              </a:rPr>
              <a:t>새로운 </a:t>
            </a:r>
            <a:r>
              <a:rPr lang="ko-KR" altLang="en-US" sz="1000">
                <a:solidFill>
                  <a:srgbClr val="FF0000"/>
                </a:solidFill>
              </a:rPr>
              <a:t>결제정보를 등록할 수 있습니다</a:t>
            </a:r>
            <a:r>
              <a:rPr lang="en-US" altLang="ko-KR" sz="1000">
                <a:solidFill>
                  <a:srgbClr val="FF0000"/>
                </a:solidFill>
              </a:rPr>
              <a:t/>
            </a:r>
            <a:br>
              <a:rPr lang="en-US" altLang="ko-KR" sz="100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  </a:t>
            </a:r>
            <a:r>
              <a:rPr lang="ko-KR" altLang="en-US" sz="1000" smtClean="0">
                <a:solidFill>
                  <a:srgbClr val="FF0000"/>
                </a:solidFill>
              </a:rPr>
              <a:t>리스트가 </a:t>
            </a:r>
            <a:r>
              <a:rPr lang="ko-KR" altLang="en-US" sz="1000">
                <a:solidFill>
                  <a:srgbClr val="FF0000"/>
                </a:solidFill>
              </a:rPr>
              <a:t>계속 쌓인다</a:t>
            </a:r>
            <a:r>
              <a:rPr lang="en-US" altLang="ko-KR" sz="1000">
                <a:solidFill>
                  <a:srgbClr val="FF0000"/>
                </a:solidFill>
              </a:rPr>
              <a:t>.</a:t>
            </a:r>
            <a:endParaRPr lang="ko-KR" altLang="en-US" sz="1000">
              <a:solidFill>
                <a:srgbClr val="FF0000"/>
              </a:solidFill>
            </a:endParaRPr>
          </a:p>
          <a:p>
            <a:r>
              <a:rPr lang="ko-KR" altLang="en-US" sz="1000">
                <a:solidFill>
                  <a:srgbClr val="FF0000"/>
                </a:solidFill>
              </a:rPr>
              <a:t>  </a:t>
            </a:r>
            <a:r>
              <a:rPr lang="ko-KR" altLang="en-US" sz="1000" smtClean="0">
                <a:solidFill>
                  <a:srgbClr val="FF0000"/>
                </a:solidFill>
              </a:rPr>
              <a:t>확인 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매출등록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 </a:t>
            </a:r>
          </a:p>
          <a:p>
            <a:endParaRPr lang="en-US" altLang="ko-KR" sz="1000">
              <a:solidFill>
                <a:srgbClr val="FF0000"/>
              </a:solidFill>
            </a:endParaRPr>
          </a:p>
          <a:p>
            <a:r>
              <a:rPr lang="ko-KR" altLang="en-US" sz="1000" smtClean="0">
                <a:solidFill>
                  <a:srgbClr val="FF0000"/>
                </a:solidFill>
              </a:rPr>
              <a:t>결제 이력 리스트 </a:t>
            </a:r>
            <a:r>
              <a:rPr lang="en-US" altLang="ko-KR" sz="1000" smtClean="0">
                <a:solidFill>
                  <a:srgbClr val="FF0000"/>
                </a:solidFill>
              </a:rPr>
              <a:t>( </a:t>
            </a:r>
            <a:r>
              <a:rPr lang="ko-KR" altLang="en-US" sz="1000" smtClean="0">
                <a:solidFill>
                  <a:srgbClr val="FF0000"/>
                </a:solidFill>
              </a:rPr>
              <a:t>매출관리에도 같이 표시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1000">
              <a:solidFill>
                <a:srgbClr val="FF0000"/>
              </a:solidFill>
            </a:endParaRPr>
          </a:p>
          <a:p>
            <a:endParaRPr lang="en-US" altLang="ko-KR" sz="1000" smtClean="0">
              <a:solidFill>
                <a:srgbClr val="FF0000"/>
              </a:solidFill>
            </a:endParaRPr>
          </a:p>
          <a:p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&lt;-</a:t>
            </a:r>
            <a:r>
              <a:rPr lang="ko-KR" altLang="en-US" sz="1000" smtClean="0">
                <a:solidFill>
                  <a:srgbClr val="FF0000"/>
                </a:solidFill>
              </a:rPr>
              <a:t>위의 결제 이력 리스트 선택후 결제수단변경이나 환불 처리시 버튼을 누름</a:t>
            </a:r>
            <a:r>
              <a:rPr lang="en-US" altLang="ko-KR" sz="1000" smtClean="0">
                <a:solidFill>
                  <a:srgbClr val="FF0000"/>
                </a:solidFill>
              </a:rPr>
              <a:t>( </a:t>
            </a:r>
            <a:r>
              <a:rPr lang="ko-KR" altLang="en-US" sz="1000" smtClean="0">
                <a:solidFill>
                  <a:srgbClr val="FF0000"/>
                </a:solidFill>
              </a:rPr>
              <a:t>환불을 누르면 환불처리 표시</a:t>
            </a:r>
            <a:r>
              <a:rPr lang="en-US" altLang="ko-KR" sz="1000" smtClean="0">
                <a:solidFill>
                  <a:srgbClr val="FF0000"/>
                </a:solidFill>
              </a:rPr>
              <a:t>) (</a:t>
            </a:r>
            <a:r>
              <a:rPr lang="ko-KR" altLang="en-US" sz="1000" smtClean="0">
                <a:solidFill>
                  <a:srgbClr val="FF0000"/>
                </a:solidFill>
              </a:rPr>
              <a:t>매출관리에도 표시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53966" y="4999466"/>
            <a:ext cx="2529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VIP </a:t>
            </a:r>
            <a:r>
              <a:rPr lang="ko-KR" altLang="en-US" sz="1000" smtClean="0">
                <a:solidFill>
                  <a:srgbClr val="FF0000"/>
                </a:solidFill>
              </a:rPr>
              <a:t>회원 이력 리스트 </a:t>
            </a: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날짜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담당자</a:t>
            </a:r>
            <a:r>
              <a:rPr lang="en-US" altLang="ko-KR" sz="1000" smtClean="0">
                <a:solidFill>
                  <a:srgbClr val="FF0000"/>
                </a:solidFill>
              </a:rPr>
              <a:t>/</a:t>
            </a:r>
            <a:r>
              <a:rPr lang="ko-KR" altLang="en-US" sz="1000" smtClean="0">
                <a:solidFill>
                  <a:srgbClr val="FF0000"/>
                </a:solidFill>
              </a:rPr>
              <a:t>메모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02061" y="1303295"/>
            <a:ext cx="3353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가입경로 변경시 회원 이력 리스트에 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ko-KR" altLang="en-US" sz="1000" smtClean="0">
                <a:solidFill>
                  <a:srgbClr val="FF0000"/>
                </a:solidFill>
              </a:rPr>
              <a:t>가입경로변경에 대한 이력 표시</a:t>
            </a:r>
            <a:r>
              <a:rPr lang="en-US" altLang="ko-KR" sz="1000" smtClean="0">
                <a:solidFill>
                  <a:srgbClr val="FF0000"/>
                </a:solidFill>
              </a:rPr>
              <a:t/>
            </a:r>
            <a:br>
              <a:rPr lang="en-US" altLang="ko-KR" sz="1000" smtClean="0">
                <a:solidFill>
                  <a:srgbClr val="FF0000"/>
                </a:solidFill>
              </a:rPr>
            </a:br>
            <a:r>
              <a:rPr lang="en-US" altLang="ko-KR" sz="1000" smtClean="0">
                <a:solidFill>
                  <a:srgbClr val="FF0000"/>
                </a:solidFill>
              </a:rPr>
              <a:t>(</a:t>
            </a:r>
            <a:r>
              <a:rPr lang="ko-KR" altLang="en-US" sz="1000" smtClean="0">
                <a:solidFill>
                  <a:srgbClr val="FF0000"/>
                </a:solidFill>
              </a:rPr>
              <a:t>예</a:t>
            </a:r>
            <a:r>
              <a:rPr lang="en-US" altLang="ko-KR" sz="1000" smtClean="0">
                <a:solidFill>
                  <a:srgbClr val="FF0000"/>
                </a:solidFill>
              </a:rPr>
              <a:t>)</a:t>
            </a:r>
            <a:r>
              <a:rPr lang="ko-KR" altLang="en-US" sz="1000" smtClean="0">
                <a:solidFill>
                  <a:srgbClr val="FF0000"/>
                </a:solidFill>
              </a:rPr>
              <a:t> </a:t>
            </a:r>
            <a:r>
              <a:rPr lang="en-US" altLang="ko-KR" sz="1000" smtClean="0">
                <a:solidFill>
                  <a:srgbClr val="FF0000"/>
                </a:solidFill>
              </a:rPr>
              <a:t>CTS-A -&gt; CTS-C </a:t>
            </a:r>
            <a:r>
              <a:rPr lang="ko-KR" altLang="en-US" sz="1000" smtClean="0">
                <a:solidFill>
                  <a:srgbClr val="FF0000"/>
                </a:solidFill>
              </a:rPr>
              <a:t>변경시 해당날짜로 이력자동저장</a:t>
            </a:r>
            <a:r>
              <a:rPr lang="en-US" altLang="ko-KR" sz="1000" smtClean="0">
                <a:solidFill>
                  <a:srgbClr val="FF0000"/>
                </a:solidFill>
              </a:rPr>
              <a:t> </a:t>
            </a:r>
            <a:endParaRPr lang="ko-KR" altLang="en-US" sz="100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6687017" y="1471938"/>
            <a:ext cx="2179357" cy="1306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8180173" y="1857293"/>
            <a:ext cx="793486" cy="3653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7949514" y="4350328"/>
            <a:ext cx="1024145" cy="6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591</Words>
  <Application>Microsoft Office PowerPoint</Application>
  <PresentationFormat>와이드스크린</PresentationFormat>
  <Paragraphs>164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상현</dc:creator>
  <cp:lastModifiedBy>손 상현</cp:lastModifiedBy>
  <cp:revision>86</cp:revision>
  <dcterms:created xsi:type="dcterms:W3CDTF">2020-11-11T00:38:48Z</dcterms:created>
  <dcterms:modified xsi:type="dcterms:W3CDTF">2020-11-30T08:21:34Z</dcterms:modified>
</cp:coreProperties>
</file>